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0413" cy="6859588"/>
  <p:notesSz cx="9944100" cy="6805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0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79977" autoAdjust="0"/>
  </p:normalViewPr>
  <p:slideViewPr>
    <p:cSldViewPr>
      <p:cViewPr varScale="1">
        <p:scale>
          <a:sx n="113" d="100"/>
          <a:sy n="113" d="100"/>
        </p:scale>
        <p:origin x="-702" y="-108"/>
      </p:cViewPr>
      <p:guideLst>
        <p:guide orient="horz" pos="2161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algn="r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algn="r">
              <a:buNone/>
            </a:pPr>
            <a:fld id="{F02120C5-F441-4F8D-80CF-12C3BCDF65AA}" type="slidenum">
              <a:rPr lang="ru-RU" sz="1400" b="0" strike="noStrike" spc="-1">
                <a:latin typeface="Times New Roman"/>
              </a:rPr>
              <a:pPr algn="r">
                <a:buNone/>
              </a:p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33896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075" y="812800"/>
            <a:ext cx="7119938" cy="4006850"/>
          </a:xfrm>
          <a:prstGeom prst="rect">
            <a:avLst/>
          </a:prstGeom>
          <a:ln w="0">
            <a:noFill/>
          </a:ln>
        </p:spPr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07" name="CustomShape 3"/>
          <p:cNvSpPr/>
          <p:nvPr/>
        </p:nvSpPr>
        <p:spPr>
          <a:xfrm>
            <a:off x="4278960" y="10157400"/>
            <a:ext cx="3273120" cy="52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934AFC3C-3772-4652-BF42-B601538A88E5}" type="slidenum">
              <a:rPr lang="ru-RU" sz="1400" b="0" strike="noStrike" spc="-1">
                <a:solidFill>
                  <a:srgbClr val="000000"/>
                </a:solidFill>
                <a:latin typeface="Times New Roman"/>
                <a:ea typeface="+mn-ea"/>
              </a:rPr>
              <a:pPr algn="r">
                <a:lnSpc>
                  <a:spcPct val="100000"/>
                </a:lnSpc>
                <a:buNone/>
              </a:pPr>
              <a:t>1</a:t>
            </a:fld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8685213" y="4079875"/>
            <a:ext cx="19496088" cy="10969625"/>
          </a:xfrm>
          <a:prstGeom prst="rect">
            <a:avLst/>
          </a:prstGeom>
          <a:ln w="0">
            <a:noFill/>
          </a:ln>
        </p:spPr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34760" cy="265968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 dirty="0">
              <a:latin typeface="Arial"/>
            </a:endParaRPr>
          </a:p>
        </p:txBody>
      </p:sp>
      <p:sp>
        <p:nvSpPr>
          <p:cNvPr id="310" name="CustomShape 3"/>
          <p:cNvSpPr/>
          <p:nvPr/>
        </p:nvSpPr>
        <p:spPr>
          <a:xfrm>
            <a:off x="5632200" y="6463800"/>
            <a:ext cx="428796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CC9830DD-E373-4969-8586-67D5D2987748}" type="slidenum">
              <a:rPr lang="ru-RU" sz="1300" b="0" strike="noStrike" spc="-1">
                <a:solidFill>
                  <a:srgbClr val="000000"/>
                </a:solidFill>
                <a:latin typeface="Times New Roman"/>
                <a:ea typeface="+mn-ea"/>
              </a:rPr>
              <a:pPr algn="r">
                <a:lnSpc>
                  <a:spcPct val="100000"/>
                </a:lnSpc>
                <a:buNone/>
              </a:pPr>
              <a:t>2</a:t>
            </a:fld>
            <a:endParaRPr lang="ru-RU" sz="13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90313" y="5067300"/>
            <a:ext cx="24260176" cy="13650913"/>
          </a:xfrm>
          <a:prstGeom prst="rect">
            <a:avLst/>
          </a:prstGeom>
          <a:ln w="0">
            <a:noFill/>
          </a:ln>
        </p:spPr>
      </p:sp>
      <p:sp>
        <p:nvSpPr>
          <p:cNvPr id="312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38360" cy="266328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 dirty="0">
              <a:latin typeface="Arial"/>
            </a:endParaRPr>
          </a:p>
        </p:txBody>
      </p:sp>
      <p:sp>
        <p:nvSpPr>
          <p:cNvPr id="313" name="CustomShape 3"/>
          <p:cNvSpPr/>
          <p:nvPr/>
        </p:nvSpPr>
        <p:spPr>
          <a:xfrm>
            <a:off x="5632200" y="6463800"/>
            <a:ext cx="4293000" cy="324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D6430BC1-7473-426B-8571-8DCC6FF6A3D5}" type="slidenum">
              <a:rPr lang="ru-RU" sz="1300" b="0" strike="noStrike" spc="-1">
                <a:solidFill>
                  <a:srgbClr val="000000"/>
                </a:solidFill>
                <a:latin typeface="+mn-lt"/>
                <a:ea typeface="DejaVu Sans"/>
              </a:rPr>
              <a:pPr algn="r">
                <a:lnSpc>
                  <a:spcPct val="100000"/>
                </a:lnSpc>
                <a:buNone/>
              </a:pPr>
              <a:t>3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14" name="CustomShape 4"/>
          <p:cNvSpPr/>
          <p:nvPr/>
        </p:nvSpPr>
        <p:spPr>
          <a:xfrm>
            <a:off x="0" y="0"/>
            <a:ext cx="4291560" cy="324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90313" y="5067300"/>
            <a:ext cx="24258588" cy="13650913"/>
          </a:xfrm>
          <a:prstGeom prst="rect">
            <a:avLst/>
          </a:prstGeom>
          <a:ln w="0">
            <a:noFill/>
          </a:ln>
        </p:spPr>
      </p:sp>
      <p:sp>
        <p:nvSpPr>
          <p:cNvPr id="316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35120" cy="266004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 dirty="0">
              <a:latin typeface="Arial"/>
            </a:endParaRPr>
          </a:p>
        </p:txBody>
      </p:sp>
      <p:sp>
        <p:nvSpPr>
          <p:cNvPr id="317" name="CustomShape 3"/>
          <p:cNvSpPr/>
          <p:nvPr/>
        </p:nvSpPr>
        <p:spPr>
          <a:xfrm>
            <a:off x="5632200" y="6463800"/>
            <a:ext cx="4289760" cy="32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9CD98A81-7904-4A4F-A16C-71E0618A1C85}" type="slidenum">
              <a:rPr lang="ru-RU" sz="1300" b="0" strike="noStrike" spc="-1">
                <a:solidFill>
                  <a:srgbClr val="000000"/>
                </a:solidFill>
                <a:latin typeface="+mn-lt"/>
                <a:ea typeface="DejaVu Sans"/>
              </a:rPr>
              <a:pPr algn="r">
                <a:lnSpc>
                  <a:spcPct val="100000"/>
                </a:lnSpc>
                <a:buNone/>
              </a:pPr>
              <a:t>4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18" name="CustomShape 4"/>
          <p:cNvSpPr/>
          <p:nvPr/>
        </p:nvSpPr>
        <p:spPr>
          <a:xfrm>
            <a:off x="0" y="0"/>
            <a:ext cx="4288320" cy="32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90313" y="5067300"/>
            <a:ext cx="24258588" cy="13650913"/>
          </a:xfrm>
          <a:prstGeom prst="rect">
            <a:avLst/>
          </a:prstGeom>
          <a:ln w="0">
            <a:noFill/>
          </a:ln>
        </p:spPr>
      </p:sp>
      <p:sp>
        <p:nvSpPr>
          <p:cNvPr id="320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35120" cy="266004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 dirty="0">
              <a:latin typeface="Arial"/>
            </a:endParaRPr>
          </a:p>
        </p:txBody>
      </p:sp>
      <p:sp>
        <p:nvSpPr>
          <p:cNvPr id="321" name="CustomShape 3"/>
          <p:cNvSpPr/>
          <p:nvPr/>
        </p:nvSpPr>
        <p:spPr>
          <a:xfrm>
            <a:off x="5632200" y="6463800"/>
            <a:ext cx="4289760" cy="32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A4C8869A-EFE2-4101-AB5F-5FEFE43C6135}" type="slidenum">
              <a:rPr lang="ru-RU" sz="1300" b="0" strike="noStrike" spc="-1">
                <a:solidFill>
                  <a:srgbClr val="000000"/>
                </a:solidFill>
                <a:latin typeface="+mn-lt"/>
                <a:ea typeface="DejaVu Sans"/>
              </a:rPr>
              <a:pPr algn="r">
                <a:lnSpc>
                  <a:spcPct val="100000"/>
                </a:lnSpc>
                <a:buNone/>
              </a:pPr>
              <a:t>5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22" name="CustomShape 4"/>
          <p:cNvSpPr/>
          <p:nvPr/>
        </p:nvSpPr>
        <p:spPr>
          <a:xfrm>
            <a:off x="0" y="0"/>
            <a:ext cx="4288320" cy="32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31892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02800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0948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431892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802800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884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609480" y="1604884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609480" y="1604884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6231240" y="1604884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4"/>
            <a:ext cx="10970640" cy="5309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6231240" y="1604884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09480" y="1604884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4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884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20" Type="http://schemas.openxmlformats.org/officeDocument/2006/relationships/image" Target="../media/image1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3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заставка-1"/>
          <p:cNvPicPr/>
          <p:nvPr/>
        </p:nvPicPr>
        <p:blipFill>
          <a:blip r:embed="rId3" cstate="print"/>
          <a:stretch/>
        </p:blipFill>
        <p:spPr>
          <a:xfrm>
            <a:off x="-114120" y="-71280"/>
            <a:ext cx="12303000" cy="6929280"/>
          </a:xfrm>
          <a:prstGeom prst="rect">
            <a:avLst/>
          </a:prstGeom>
          <a:ln w="9360"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1747792" y="2643844"/>
            <a:ext cx="8586743" cy="189125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4760" tIns="52560" rIns="104760" bIns="5256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Информационно-аналитические материалы  </a:t>
            </a:r>
            <a:endParaRPr lang="ru-RU" sz="2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(модель развития обстановки)</a:t>
            </a:r>
            <a:endParaRPr lang="ru-RU" sz="2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на территории Оренбургской области </a:t>
            </a:r>
            <a:endParaRPr lang="ru-RU" sz="2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на </a:t>
            </a:r>
            <a:r>
              <a:rPr lang="ru-RU" sz="2900" b="1" strike="noStrike" spc="-1" dirty="0" smtClean="0">
                <a:solidFill>
                  <a:srgbClr val="FFFF99"/>
                </a:solidFill>
                <a:latin typeface="Arial"/>
                <a:ea typeface="DejaVu Sans"/>
              </a:rPr>
              <a:t>14 </a:t>
            </a:r>
            <a:r>
              <a:rPr lang="ru-RU" sz="2900" b="1" spc="-1" dirty="0" smtClean="0">
                <a:solidFill>
                  <a:srgbClr val="FFFF99"/>
                </a:solidFill>
                <a:latin typeface="Arial"/>
                <a:ea typeface="DejaVu Sans"/>
              </a:rPr>
              <a:t>марта 2026</a:t>
            </a:r>
            <a:r>
              <a:rPr lang="ru-RU" sz="2900" b="1" strike="noStrike" spc="-1" dirty="0" smtClean="0">
                <a:solidFill>
                  <a:srgbClr val="FFFF99"/>
                </a:solidFill>
                <a:latin typeface="Arial"/>
                <a:ea typeface="DejaVu Sans"/>
              </a:rPr>
              <a:t> </a:t>
            </a: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года </a:t>
            </a:r>
            <a:endParaRPr lang="ru-RU" sz="29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170"/>
          <p:cNvPicPr/>
          <p:nvPr/>
        </p:nvPicPr>
        <p:blipFill>
          <a:blip r:embed="rId3" cstate="print"/>
          <a:srcRect l="14195" t="20283" r="29758" b="15871"/>
          <a:stretch/>
        </p:blipFill>
        <p:spPr>
          <a:xfrm>
            <a:off x="-55439" y="908640"/>
            <a:ext cx="12189959" cy="5949360"/>
          </a:xfrm>
          <a:prstGeom prst="rect">
            <a:avLst/>
          </a:prstGeom>
          <a:ln w="9525">
            <a:noFill/>
          </a:ln>
        </p:spPr>
      </p:pic>
      <p:sp>
        <p:nvSpPr>
          <p:cNvPr id="159" name="CustomShape 28"/>
          <p:cNvSpPr/>
          <p:nvPr/>
        </p:nvSpPr>
        <p:spPr>
          <a:xfrm>
            <a:off x="1616928" y="3167140"/>
            <a:ext cx="2977168" cy="756436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8400" tIns="34200" rIns="68400" bIns="3420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…-</a:t>
            </a: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1100" b="1" spc="-1" dirty="0" smtClean="0">
              <a:solidFill>
                <a:srgbClr val="3E0AF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FF0000"/>
                </a:solidFill>
                <a:latin typeface="Times New Roman"/>
                <a:ea typeface="DejaVu Sans"/>
              </a:rPr>
              <a:t>-0</a:t>
            </a:r>
            <a:r>
              <a:rPr lang="ru-RU" sz="1100" b="1" strike="noStrike" spc="-1" dirty="0" smtClean="0">
                <a:solidFill>
                  <a:srgbClr val="FF0000"/>
                </a:solidFill>
                <a:latin typeface="Times New Roman"/>
                <a:ea typeface="DejaVu Sans"/>
              </a:rPr>
              <a:t>…+4</a:t>
            </a:r>
            <a:endParaRPr lang="ru-RU" sz="1100" b="1" spc="-1" dirty="0" smtClean="0">
              <a:solidFill>
                <a:srgbClr val="FF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endParaRPr lang="ru-RU" sz="1100" b="0" strike="noStrike" spc="-1" dirty="0">
              <a:latin typeface="Arial"/>
            </a:endParaRPr>
          </a:p>
        </p:txBody>
      </p:sp>
      <p:sp>
        <p:nvSpPr>
          <p:cNvPr id="48" name="CustomShape 28"/>
          <p:cNvSpPr/>
          <p:nvPr/>
        </p:nvSpPr>
        <p:spPr>
          <a:xfrm>
            <a:off x="7585213" y="4844160"/>
            <a:ext cx="2902481" cy="756436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8400" tIns="34200" rIns="68400" bIns="3420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0…-</a:t>
            </a: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1100" b="1" spc="-1" dirty="0" smtClean="0">
              <a:solidFill>
                <a:srgbClr val="3E0AF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>
                <a:solidFill>
                  <a:srgbClr val="FF0000"/>
                </a:solidFill>
                <a:latin typeface="Times New Roman"/>
              </a:rPr>
              <a:t>0</a:t>
            </a: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…+</a:t>
            </a:r>
            <a:r>
              <a:rPr lang="ru-RU" sz="1100" b="1" spc="-1" dirty="0">
                <a:solidFill>
                  <a:srgbClr val="FF0000"/>
                </a:solidFill>
                <a:latin typeface="Times New Roman"/>
              </a:rPr>
              <a:t>4</a:t>
            </a:r>
            <a:endParaRPr lang="ru-RU" sz="1100" b="1" spc="-1" dirty="0">
              <a:solidFill>
                <a:srgbClr val="FF0000"/>
              </a:solidFill>
              <a:latin typeface="Times New Roman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endParaRPr lang="ru-RU" sz="1100" spc="-1" dirty="0"/>
          </a:p>
        </p:txBody>
      </p:sp>
      <p:sp>
        <p:nvSpPr>
          <p:cNvPr id="49" name="CustomShape 2"/>
          <p:cNvSpPr/>
          <p:nvPr/>
        </p:nvSpPr>
        <p:spPr>
          <a:xfrm>
            <a:off x="0" y="0"/>
            <a:ext cx="12189600" cy="908640"/>
          </a:xfrm>
          <a:prstGeom prst="rect">
            <a:avLst/>
          </a:prstGeom>
          <a:solidFill>
            <a:srgbClr val="254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ctr">
            <a:noAutofit/>
          </a:bodyPr>
          <a:lstStyle/>
          <a:p>
            <a:pPr algn="ctr">
              <a:lnSpc>
                <a:spcPct val="100000"/>
              </a:lnSpc>
              <a:buNone/>
              <a:tabLst>
                <a:tab pos="5150880" algn="l"/>
              </a:tabLst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ЕЖЕДНЕВНЫЙ МЕТЕОРОЛОГИЧЕСКИЙ ПРОГНОЗ</a:t>
            </a:r>
            <a:endParaRPr lang="ru-RU" sz="1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  <a:tabLst>
                <a:tab pos="5150880" algn="l"/>
              </a:tabLst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НА ТЕРРИТОРИИ ОРЕНБУРГСКОЙ ОБЛАСТИ НА </a:t>
            </a:r>
            <a:r>
              <a:rPr lang="ru-RU" sz="1900" spc="-1" dirty="0" smtClean="0">
                <a:solidFill>
                  <a:srgbClr val="FFFFFF"/>
                </a:solidFill>
                <a:latin typeface="Arial"/>
                <a:ea typeface="DejaVu Sans"/>
              </a:rPr>
              <a:t>14.03.2026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50" name="Line 3"/>
          <p:cNvSpPr/>
          <p:nvPr/>
        </p:nvSpPr>
        <p:spPr>
          <a:xfrm flipV="1">
            <a:off x="3892320" y="4965840"/>
            <a:ext cx="3240" cy="3024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Line 4"/>
          <p:cNvSpPr/>
          <p:nvPr/>
        </p:nvSpPr>
        <p:spPr>
          <a:xfrm flipV="1">
            <a:off x="2480760" y="4429084"/>
            <a:ext cx="1440" cy="3132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2" name="Group 5"/>
          <p:cNvGrpSpPr/>
          <p:nvPr/>
        </p:nvGrpSpPr>
        <p:grpSpPr>
          <a:xfrm>
            <a:off x="4851360" y="4460760"/>
            <a:ext cx="465120" cy="595440"/>
            <a:chOff x="4851360" y="4460760"/>
            <a:chExt cx="465120" cy="595440"/>
          </a:xfrm>
        </p:grpSpPr>
        <p:sp>
          <p:nvSpPr>
            <p:cNvPr id="53" name="CustomShape 6"/>
            <p:cNvSpPr/>
            <p:nvPr/>
          </p:nvSpPr>
          <p:spPr>
            <a:xfrm>
              <a:off x="4887720" y="4563720"/>
              <a:ext cx="4680" cy="492480"/>
            </a:xfrm>
            <a:custGeom>
              <a:avLst/>
              <a:gdLst/>
              <a:ahLst/>
              <a:cxnLst/>
              <a:rect l="l" t="t" r="r" b="b"/>
              <a:pathLst>
                <a:path w="84" h="3001">
                  <a:moveTo>
                    <a:pt x="41" y="0"/>
                  </a:moveTo>
                  <a:lnTo>
                    <a:pt x="83" y="0"/>
                  </a:lnTo>
                  <a:lnTo>
                    <a:pt x="83" y="3000"/>
                  </a:lnTo>
                  <a:lnTo>
                    <a:pt x="0" y="3000"/>
                  </a:lnTo>
                  <a:lnTo>
                    <a:pt x="41" y="0"/>
                  </a:lnTo>
                </a:path>
              </a:pathLst>
            </a:custGeom>
            <a:gradFill rotWithShape="0">
              <a:gsLst>
                <a:gs pos="0">
                  <a:srgbClr val="999933"/>
                </a:gs>
                <a:gs pos="100000">
                  <a:srgbClr val="7A7A29"/>
                </a:gs>
              </a:gsLst>
              <a:lin ang="0"/>
            </a:gradFill>
            <a:ln w="93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54" name="Picture 144" descr="флаг"/>
            <p:cNvPicPr/>
            <p:nvPr/>
          </p:nvPicPr>
          <p:blipFill>
            <a:blip r:embed="rId4" cstate="print"/>
            <a:stretch/>
          </p:blipFill>
          <p:spPr>
            <a:xfrm>
              <a:off x="4884120" y="4460760"/>
              <a:ext cx="399600" cy="306360"/>
            </a:xfrm>
            <a:prstGeom prst="rect">
              <a:avLst/>
            </a:prstGeom>
            <a:ln w="9360">
              <a:noFill/>
            </a:ln>
          </p:spPr>
        </p:pic>
        <p:sp>
          <p:nvSpPr>
            <p:cNvPr id="55" name="CustomShape 7"/>
            <p:cNvSpPr/>
            <p:nvPr/>
          </p:nvSpPr>
          <p:spPr>
            <a:xfrm>
              <a:off x="4851360" y="4581360"/>
              <a:ext cx="465120" cy="137520"/>
            </a:xfrm>
            <a:prstGeom prst="rect">
              <a:avLst/>
            </a:prstGeom>
            <a:noFill/>
            <a:ln w="1908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9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ГУ</a:t>
              </a:r>
              <a:endParaRPr lang="ru-RU" sz="900" b="0" strike="noStrike" spc="-1">
                <a:latin typeface="Arial"/>
              </a:endParaRPr>
            </a:p>
          </p:txBody>
        </p:sp>
      </p:grpSp>
      <p:sp>
        <p:nvSpPr>
          <p:cNvPr id="56" name="CustomShape 9"/>
          <p:cNvSpPr/>
          <p:nvPr/>
        </p:nvSpPr>
        <p:spPr>
          <a:xfrm>
            <a:off x="29880" y="912244"/>
            <a:ext cx="8182080" cy="738421"/>
          </a:xfrm>
          <a:prstGeom prst="rect">
            <a:avLst/>
          </a:prstGeom>
          <a:solidFill>
            <a:schemeClr val="bg1">
              <a:alpha val="74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lvl="0"/>
            <a:r>
              <a:rPr lang="ru-RU" sz="800" b="1" dirty="0">
                <a:solidFill>
                  <a:srgbClr val="000000"/>
                </a:solidFill>
                <a:ea typeface="Times New Roman"/>
              </a:rPr>
              <a:t>Прогноз погоды по области на 14 марта: ночь: </a:t>
            </a:r>
            <a:r>
              <a:rPr lang="ru-RU" sz="800" dirty="0">
                <a:ea typeface="Times New Roman"/>
              </a:rPr>
              <a:t>облачно с прояснениями, без существенных осадков, местами туман, изморозь, ветер юго-западный, западный 3-8 м/с, температура 0,-5°, местами -7,-12°, на дорогах местами гололедица; </a:t>
            </a:r>
            <a:r>
              <a:rPr lang="ru-RU" sz="8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ru-RU" sz="800" b="1" dirty="0">
                <a:solidFill>
                  <a:srgbClr val="000000"/>
                </a:solidFill>
                <a:ea typeface="Times New Roman"/>
              </a:rPr>
              <a:t>день</a:t>
            </a:r>
            <a:r>
              <a:rPr lang="ru-RU" sz="800" dirty="0">
                <a:solidFill>
                  <a:srgbClr val="000000"/>
                </a:solidFill>
                <a:ea typeface="Times New Roman"/>
              </a:rPr>
              <a:t>: о</a:t>
            </a:r>
            <a:r>
              <a:rPr lang="ru-RU" sz="800" dirty="0">
                <a:ea typeface="Times New Roman"/>
              </a:rPr>
              <a:t>блачно с прояснениями, без существенных осадков, местами туман, изморозь, ветер юго-западный, западный 3-8 м/с, температура 0,+4°, на дорогах местами гололедица</a:t>
            </a:r>
            <a:r>
              <a:rPr lang="ru-RU" sz="800" dirty="0" smtClean="0">
                <a:ea typeface="Times New Roman"/>
              </a:rPr>
              <a:t>.</a:t>
            </a:r>
          </a:p>
          <a:p>
            <a:pPr lvl="0"/>
            <a:r>
              <a:rPr lang="ru-RU" sz="800" b="1" i="1" dirty="0" smtClean="0">
                <a:solidFill>
                  <a:srgbClr val="3E0AFC"/>
                </a:solidFill>
              </a:rPr>
              <a:t>Опасные </a:t>
            </a:r>
            <a:r>
              <a:rPr lang="ru-RU" sz="800" b="1" i="1" dirty="0" smtClean="0">
                <a:solidFill>
                  <a:srgbClr val="3E0AFC"/>
                </a:solidFill>
              </a:rPr>
              <a:t>метеорологические явления:  не прогнозируются.</a:t>
            </a:r>
            <a:endParaRPr lang="ru-RU" sz="800" dirty="0" smtClean="0">
              <a:solidFill>
                <a:srgbClr val="3E0AFC"/>
              </a:solidFill>
            </a:endParaRPr>
          </a:p>
          <a:p>
            <a:r>
              <a:rPr lang="ru-RU" sz="800" b="1" i="1" dirty="0">
                <a:solidFill>
                  <a:srgbClr val="3E0AFC"/>
                </a:solidFill>
              </a:rPr>
              <a:t>Неблагоприятные метеорологические явления: в ближайшие сутки </a:t>
            </a:r>
            <a:r>
              <a:rPr lang="ru-RU" sz="800" b="1" i="1" dirty="0" smtClean="0">
                <a:solidFill>
                  <a:srgbClr val="3E0AFC"/>
                </a:solidFill>
              </a:rPr>
              <a:t>14.03.2026 </a:t>
            </a:r>
            <a:r>
              <a:rPr lang="ru-RU" sz="800" b="1" i="1" dirty="0">
                <a:solidFill>
                  <a:srgbClr val="3E0AFC"/>
                </a:solidFill>
              </a:rPr>
              <a:t>местами по области </a:t>
            </a:r>
            <a:r>
              <a:rPr lang="ru-RU" sz="800" b="1" i="1" dirty="0" smtClean="0">
                <a:solidFill>
                  <a:srgbClr val="3E0AFC"/>
                </a:solidFill>
              </a:rPr>
              <a:t>сохранится </a:t>
            </a:r>
            <a:r>
              <a:rPr lang="ru-RU" sz="800" b="1" i="1" dirty="0">
                <a:solidFill>
                  <a:srgbClr val="3E0AFC"/>
                </a:solidFill>
              </a:rPr>
              <a:t>туман, изморозь.</a:t>
            </a:r>
          </a:p>
        </p:txBody>
      </p:sp>
      <p:sp>
        <p:nvSpPr>
          <p:cNvPr id="57" name="Line 24"/>
          <p:cNvSpPr/>
          <p:nvPr/>
        </p:nvSpPr>
        <p:spPr>
          <a:xfrm flipV="1">
            <a:off x="4391280" y="5990760"/>
            <a:ext cx="3240" cy="3132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" name="CustomShape 25"/>
          <p:cNvSpPr/>
          <p:nvPr/>
        </p:nvSpPr>
        <p:spPr>
          <a:xfrm>
            <a:off x="7877160" y="4437906"/>
            <a:ext cx="2354760" cy="352813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59400" tIns="29880" rIns="59400" bIns="2988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Восточные районы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59" name="CustomShape 28"/>
          <p:cNvSpPr/>
          <p:nvPr/>
        </p:nvSpPr>
        <p:spPr>
          <a:xfrm>
            <a:off x="4391278" y="4525511"/>
            <a:ext cx="2947415" cy="756436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8400" tIns="34200" rIns="68400" bIns="3420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…-</a:t>
            </a: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>
                <a:solidFill>
                  <a:srgbClr val="FF0000"/>
                </a:solidFill>
                <a:latin typeface="Times New Roman"/>
              </a:rPr>
              <a:t>0</a:t>
            </a: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…+4</a:t>
            </a:r>
            <a:endParaRPr lang="ru-RU" sz="1100" b="1" spc="-1" dirty="0">
              <a:solidFill>
                <a:srgbClr val="FF0000"/>
              </a:solidFill>
              <a:latin typeface="Times New Roman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endParaRPr lang="ru-RU" sz="1100" spc="-1" dirty="0"/>
          </a:p>
        </p:txBody>
      </p:sp>
      <p:grpSp>
        <p:nvGrpSpPr>
          <p:cNvPr id="61" name="Группа 1"/>
          <p:cNvGrpSpPr/>
          <p:nvPr/>
        </p:nvGrpSpPr>
        <p:grpSpPr>
          <a:xfrm>
            <a:off x="8039520" y="858960"/>
            <a:ext cx="4174920" cy="3454920"/>
            <a:chOff x="8039520" y="858960"/>
            <a:chExt cx="4174920" cy="3454920"/>
          </a:xfrm>
        </p:grpSpPr>
        <p:grpSp>
          <p:nvGrpSpPr>
            <p:cNvPr id="62" name="Группа 205"/>
            <p:cNvGrpSpPr/>
            <p:nvPr/>
          </p:nvGrpSpPr>
          <p:grpSpPr>
            <a:xfrm>
              <a:off x="8039520" y="858960"/>
              <a:ext cx="4174920" cy="3454920"/>
              <a:chOff x="8039520" y="858960"/>
              <a:chExt cx="4174920" cy="3454920"/>
            </a:xfrm>
          </p:grpSpPr>
          <p:grpSp>
            <p:nvGrpSpPr>
              <p:cNvPr id="63" name="Группа 1"/>
              <p:cNvGrpSpPr/>
              <p:nvPr/>
            </p:nvGrpSpPr>
            <p:grpSpPr>
              <a:xfrm>
                <a:off x="8039520" y="858960"/>
                <a:ext cx="4174920" cy="3454920"/>
                <a:chOff x="8039520" y="858960"/>
                <a:chExt cx="4174920" cy="3454920"/>
              </a:xfrm>
            </p:grpSpPr>
            <p:grpSp>
              <p:nvGrpSpPr>
                <p:cNvPr id="64" name="Группа 187"/>
                <p:cNvGrpSpPr/>
                <p:nvPr/>
              </p:nvGrpSpPr>
              <p:grpSpPr>
                <a:xfrm>
                  <a:off x="8175960" y="3130560"/>
                  <a:ext cx="446040" cy="295200"/>
                  <a:chOff x="8175960" y="3130560"/>
                  <a:chExt cx="446040" cy="295200"/>
                </a:xfrm>
              </p:grpSpPr>
              <p:pic>
                <p:nvPicPr>
                  <p:cNvPr id="65" name="Picture 59" descr="7"/>
                  <p:cNvPicPr/>
                  <p:nvPr/>
                </p:nvPicPr>
                <p:blipFill>
                  <a:blip r:embed="rId5" cstate="print"/>
                  <a:stretch/>
                </p:blipFill>
                <p:spPr>
                  <a:xfrm>
                    <a:off x="8211960" y="3130560"/>
                    <a:ext cx="410040" cy="250920"/>
                  </a:xfrm>
                  <a:prstGeom prst="rect">
                    <a:avLst/>
                  </a:prstGeom>
                  <a:ln w="9525">
                    <a:noFill/>
                  </a:ln>
                </p:spPr>
              </p:pic>
              <p:pic>
                <p:nvPicPr>
                  <p:cNvPr id="66" name="Picture 1469"/>
                  <p:cNvPicPr/>
                  <p:nvPr/>
                </p:nvPicPr>
                <p:blipFill>
                  <a:blip r:embed="rId6" cstate="print"/>
                  <a:stretch/>
                </p:blipFill>
                <p:spPr>
                  <a:xfrm>
                    <a:off x="8175960" y="3256560"/>
                    <a:ext cx="439920" cy="169200"/>
                  </a:xfrm>
                  <a:prstGeom prst="rect">
                    <a:avLst/>
                  </a:prstGeom>
                  <a:ln w="9525">
                    <a:noFill/>
                  </a:ln>
                </p:spPr>
              </p:pic>
            </p:grpSp>
            <p:sp>
              <p:nvSpPr>
                <p:cNvPr id="67" name="Picture 1469"/>
                <p:cNvSpPr/>
                <p:nvPr/>
              </p:nvSpPr>
              <p:spPr>
                <a:xfrm>
                  <a:off x="8296200" y="3592800"/>
                  <a:ext cx="492840" cy="268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68" name="Picture 173"/>
                <p:cNvPicPr/>
                <p:nvPr/>
              </p:nvPicPr>
              <p:blipFill>
                <a:blip r:embed="rId7" cstate="print"/>
                <a:stretch/>
              </p:blipFill>
              <p:spPr>
                <a:xfrm>
                  <a:off x="8182440" y="3121200"/>
                  <a:ext cx="444600" cy="29232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69" name="Picture 173"/>
                <p:cNvPicPr/>
                <p:nvPr/>
              </p:nvPicPr>
              <p:blipFill>
                <a:blip r:embed="rId7" cstate="print"/>
                <a:stretch/>
              </p:blipFill>
              <p:spPr>
                <a:xfrm>
                  <a:off x="8221680" y="3149280"/>
                  <a:ext cx="444600" cy="29232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70" name="Rectangle 7"/>
                <p:cNvSpPr/>
                <p:nvPr/>
              </p:nvSpPr>
              <p:spPr>
                <a:xfrm>
                  <a:off x="8203320" y="878760"/>
                  <a:ext cx="4011120" cy="343512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71" name="Picture 236"/>
                <p:cNvSpPr/>
                <p:nvPr/>
              </p:nvSpPr>
              <p:spPr>
                <a:xfrm>
                  <a:off x="10541160" y="3111840"/>
                  <a:ext cx="443520" cy="226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grpSp>
              <p:nvGrpSpPr>
                <p:cNvPr id="72" name="Группа 143"/>
                <p:cNvGrpSpPr/>
                <p:nvPr/>
              </p:nvGrpSpPr>
              <p:grpSpPr>
                <a:xfrm>
                  <a:off x="8039520" y="974880"/>
                  <a:ext cx="4026600" cy="2722680"/>
                  <a:chOff x="8039520" y="974880"/>
                  <a:chExt cx="4026600" cy="2722680"/>
                </a:xfrm>
              </p:grpSpPr>
              <p:sp>
                <p:nvSpPr>
                  <p:cNvPr id="73" name="Picture 213"/>
                  <p:cNvSpPr/>
                  <p:nvPr/>
                </p:nvSpPr>
                <p:spPr>
                  <a:xfrm>
                    <a:off x="10493280" y="2065680"/>
                    <a:ext cx="426960" cy="296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74" name="Text Box 624"/>
                  <p:cNvSpPr/>
                  <p:nvPr/>
                </p:nvSpPr>
                <p:spPr>
                  <a:xfrm>
                    <a:off x="8569080" y="3235320"/>
                    <a:ext cx="1621080" cy="16560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небольшой дождь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75" name="Прямоугольник 61"/>
                  <p:cNvSpPr/>
                  <p:nvPr/>
                </p:nvSpPr>
                <p:spPr>
                  <a:xfrm>
                    <a:off x="8229960" y="974880"/>
                    <a:ext cx="1760760" cy="212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400"/>
                      </a:spcBef>
                      <a:buNone/>
                    </a:pPr>
                    <a:r>
                      <a:rPr lang="ru-RU" sz="800" b="1" strike="noStrike" spc="-1" dirty="0">
                        <a:solidFill>
                          <a:srgbClr val="FF0000"/>
                        </a:solidFill>
                        <a:latin typeface="Arial"/>
                        <a:ea typeface="DejaVu Sans"/>
                      </a:rPr>
                      <a:t>-8</a:t>
                    </a:r>
                    <a:r>
                      <a:rPr lang="en-US" sz="800" b="1" strike="noStrike" spc="-1" dirty="0">
                        <a:solidFill>
                          <a:srgbClr val="FF0000"/>
                        </a:solidFill>
                        <a:latin typeface="Arial"/>
                        <a:ea typeface="DejaVu Sans"/>
                      </a:rPr>
                      <a:t>º</a:t>
                    </a:r>
                    <a:r>
                      <a:rPr lang="ru-RU" sz="800" b="1" strike="noStrike" spc="-1" dirty="0">
                        <a:solidFill>
                          <a:srgbClr val="FF0000"/>
                        </a:solidFill>
                        <a:latin typeface="Arial"/>
                        <a:ea typeface="DejaVu Sans"/>
                      </a:rPr>
                      <a:t>С     </a:t>
                    </a:r>
                    <a:r>
                      <a:rPr lang="ru-RU" sz="800" b="0" strike="noStrike" spc="-1" dirty="0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  температура днем</a:t>
                    </a:r>
                    <a:endParaRPr lang="ru-RU" sz="800" b="0" strike="noStrike" spc="-1" dirty="0">
                      <a:latin typeface="Arial"/>
                    </a:endParaRPr>
                  </a:p>
                </p:txBody>
              </p:sp>
              <p:sp>
                <p:nvSpPr>
                  <p:cNvPr id="76" name="Прямоугольник 62"/>
                  <p:cNvSpPr/>
                  <p:nvPr/>
                </p:nvSpPr>
                <p:spPr>
                  <a:xfrm>
                    <a:off x="8039520" y="1189080"/>
                    <a:ext cx="2046960" cy="212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400"/>
                      </a:spcBef>
                      <a:buNone/>
                    </a:pPr>
                    <a:r>
                      <a:rPr lang="ru-RU" sz="800" b="1" strike="noStrike" spc="-1" dirty="0">
                        <a:solidFill>
                          <a:srgbClr val="2A3CE6"/>
                        </a:solidFill>
                        <a:latin typeface="Arial"/>
                        <a:ea typeface="DejaVu Sans"/>
                      </a:rPr>
                      <a:t>+13°С  </a:t>
                    </a:r>
                    <a:r>
                      <a:rPr lang="en-US" sz="800" b="1" strike="noStrike" spc="-1" dirty="0">
                        <a:solidFill>
                          <a:srgbClr val="2A3CE6"/>
                        </a:solidFill>
                        <a:latin typeface="Arial"/>
                        <a:ea typeface="DejaVu Sans"/>
                      </a:rPr>
                      <a:t> </a:t>
                    </a:r>
                    <a:r>
                      <a:rPr lang="ru-RU" sz="800" b="0" strike="noStrike" spc="-1" dirty="0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  температура ночью</a:t>
                    </a:r>
                    <a:endParaRPr lang="ru-RU" sz="800" b="0" strike="noStrike" spc="-1" dirty="0">
                      <a:latin typeface="Arial"/>
                    </a:endParaRPr>
                  </a:p>
                </p:txBody>
              </p:sp>
              <p:sp>
                <p:nvSpPr>
                  <p:cNvPr id="77" name="Line 246"/>
                  <p:cNvSpPr/>
                  <p:nvPr/>
                </p:nvSpPr>
                <p:spPr>
                  <a:xfrm>
                    <a:off x="8236800" y="1514880"/>
                    <a:ext cx="529200" cy="360"/>
                  </a:xfrm>
                  <a:prstGeom prst="line">
                    <a:avLst/>
                  </a:prstGeom>
                  <a:ln w="38100">
                    <a:solidFill>
                      <a:srgbClr val="0000FF"/>
                    </a:solidFill>
                    <a:round/>
                    <a:tailEnd type="triangle" w="med" len="med"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78" name="Rectangle 482"/>
                  <p:cNvSpPr/>
                  <p:nvPr/>
                </p:nvSpPr>
                <p:spPr>
                  <a:xfrm>
                    <a:off x="8641080" y="1363320"/>
                    <a:ext cx="120636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направление ветра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79" name="Oval 247"/>
                  <p:cNvSpPr/>
                  <p:nvPr/>
                </p:nvSpPr>
                <p:spPr>
                  <a:xfrm>
                    <a:off x="8341560" y="1398600"/>
                    <a:ext cx="291240" cy="25092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wrap="none" lIns="71640" tIns="36000" rIns="71640" bIns="36000" anchor="ctr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1" strike="noStrike" spc="-1">
                        <a:solidFill>
                          <a:srgbClr val="000000"/>
                        </a:solidFill>
                        <a:latin typeface="Calibri"/>
                        <a:ea typeface="DejaVu Sans"/>
                      </a:rPr>
                      <a:t>15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80" name="Rectangle 482"/>
                  <p:cNvSpPr/>
                  <p:nvPr/>
                </p:nvSpPr>
                <p:spPr>
                  <a:xfrm>
                    <a:off x="8713080" y="1435320"/>
                    <a:ext cx="100908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скорость 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81" name="Picture 52"/>
                  <p:cNvSpPr/>
                  <p:nvPr/>
                </p:nvSpPr>
                <p:spPr>
                  <a:xfrm>
                    <a:off x="10292040" y="3223800"/>
                    <a:ext cx="601200" cy="315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2" name="Text Box 58"/>
                  <p:cNvSpPr/>
                  <p:nvPr/>
                </p:nvSpPr>
                <p:spPr>
                  <a:xfrm>
                    <a:off x="11015640" y="1042920"/>
                    <a:ext cx="808200" cy="262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туман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83" name="Rectangle 482"/>
                  <p:cNvSpPr/>
                  <p:nvPr/>
                </p:nvSpPr>
                <p:spPr>
                  <a:xfrm>
                    <a:off x="8592840" y="2227320"/>
                    <a:ext cx="149148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 dirty="0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</a:t>
                    </a:r>
                    <a:r>
                      <a:rPr lang="ru-RU" sz="800" spc="-1" dirty="0">
                        <a:solidFill>
                          <a:srgbClr val="000000"/>
                        </a:solidFill>
                      </a:rPr>
                      <a:t>облачно с прояснениями</a:t>
                    </a:r>
                    <a:endParaRPr lang="ru-RU" sz="800" b="0" strike="noStrike" spc="-1" dirty="0">
                      <a:latin typeface="Arial"/>
                    </a:endParaRPr>
                  </a:p>
                </p:txBody>
              </p:sp>
              <p:sp>
                <p:nvSpPr>
                  <p:cNvPr id="84" name="Рисунок 77"/>
                  <p:cNvSpPr/>
                  <p:nvPr/>
                </p:nvSpPr>
                <p:spPr>
                  <a:xfrm>
                    <a:off x="8211960" y="2716200"/>
                    <a:ext cx="540720" cy="33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5" name="Rectangle 42"/>
                  <p:cNvSpPr/>
                  <p:nvPr/>
                </p:nvSpPr>
                <p:spPr>
                  <a:xfrm>
                    <a:off x="9257400" y="2998080"/>
                    <a:ext cx="1681200" cy="2023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6" name="Oval 481"/>
                  <p:cNvSpPr/>
                  <p:nvPr/>
                </p:nvSpPr>
                <p:spPr>
                  <a:xfrm>
                    <a:off x="8419680" y="1685520"/>
                    <a:ext cx="130680" cy="135360"/>
                  </a:xfrm>
                  <a:prstGeom prst="ellipse">
                    <a:avLst/>
                  </a:prstGeom>
                  <a:solidFill>
                    <a:srgbClr val="3333CC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7" name="Rectangle 482"/>
                  <p:cNvSpPr/>
                  <p:nvPr/>
                </p:nvSpPr>
                <p:spPr>
                  <a:xfrm>
                    <a:off x="8569080" y="1663560"/>
                    <a:ext cx="128520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метеостанция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88" name="Picture 1449"/>
                  <p:cNvSpPr/>
                  <p:nvPr/>
                </p:nvSpPr>
                <p:spPr>
                  <a:xfrm>
                    <a:off x="10353960" y="1208160"/>
                    <a:ext cx="295560" cy="233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9" name="Picture 114"/>
                  <p:cNvSpPr/>
                  <p:nvPr/>
                </p:nvSpPr>
                <p:spPr>
                  <a:xfrm>
                    <a:off x="8358480" y="3048480"/>
                    <a:ext cx="426960" cy="238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90" name="Picture 242"/>
                  <p:cNvSpPr/>
                  <p:nvPr/>
                </p:nvSpPr>
                <p:spPr>
                  <a:xfrm>
                    <a:off x="10493280" y="2414160"/>
                    <a:ext cx="409320" cy="227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grpSp>
                <p:nvGrpSpPr>
                  <p:cNvPr id="91" name="Group 4"/>
                  <p:cNvGrpSpPr/>
                  <p:nvPr/>
                </p:nvGrpSpPr>
                <p:grpSpPr>
                  <a:xfrm>
                    <a:off x="10467720" y="3445560"/>
                    <a:ext cx="465840" cy="252000"/>
                    <a:chOff x="10467720" y="3445560"/>
                    <a:chExt cx="465840" cy="252000"/>
                  </a:xfrm>
                </p:grpSpPr>
                <p:sp>
                  <p:nvSpPr>
                    <p:cNvPr id="92" name="Picture 5"/>
                    <p:cNvSpPr/>
                    <p:nvPr/>
                  </p:nvSpPr>
                  <p:spPr>
                    <a:xfrm>
                      <a:off x="10467720" y="3445560"/>
                      <a:ext cx="465840" cy="252000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  <p:sp>
                  <p:nvSpPr>
                    <p:cNvPr id="93" name="Picture 6"/>
                    <p:cNvSpPr/>
                    <p:nvPr/>
                  </p:nvSpPr>
                  <p:spPr>
                    <a:xfrm>
                      <a:off x="10599120" y="3530880"/>
                      <a:ext cx="218880" cy="113040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4" name="Picture 1469"/>
                  <p:cNvSpPr/>
                  <p:nvPr/>
                </p:nvSpPr>
                <p:spPr>
                  <a:xfrm>
                    <a:off x="8358480" y="3358800"/>
                    <a:ext cx="492120" cy="289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95" name="Picture 244"/>
                  <p:cNvSpPr/>
                  <p:nvPr/>
                </p:nvSpPr>
                <p:spPr>
                  <a:xfrm>
                    <a:off x="10493280" y="2786400"/>
                    <a:ext cx="446040" cy="260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96" name="Text Box 46"/>
                  <p:cNvSpPr/>
                  <p:nvPr/>
                </p:nvSpPr>
                <p:spPr>
                  <a:xfrm>
                    <a:off x="8813160" y="1867320"/>
                    <a:ext cx="877680" cy="22860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ясно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97" name="Rectangle 482"/>
                  <p:cNvSpPr/>
                  <p:nvPr/>
                </p:nvSpPr>
                <p:spPr>
                  <a:xfrm>
                    <a:off x="8868960" y="2515320"/>
                    <a:ext cx="85176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облачно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98" name="Text Box 624"/>
                  <p:cNvSpPr/>
                  <p:nvPr/>
                </p:nvSpPr>
                <p:spPr>
                  <a:xfrm>
                    <a:off x="8857080" y="3451320"/>
                    <a:ext cx="978840" cy="14220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дождь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99" name="Text Box 58"/>
                  <p:cNvSpPr/>
                  <p:nvPr/>
                </p:nvSpPr>
                <p:spPr>
                  <a:xfrm>
                    <a:off x="10943280" y="2111040"/>
                    <a:ext cx="1122840" cy="262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порывы ветра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</p:grpSp>
            <p:sp>
              <p:nvSpPr>
                <p:cNvPr id="100" name="Picture 6"/>
                <p:cNvSpPr/>
                <p:nvPr/>
              </p:nvSpPr>
              <p:spPr>
                <a:xfrm>
                  <a:off x="10616760" y="3481920"/>
                  <a:ext cx="217800" cy="104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1" name="Picture 114"/>
                <p:cNvSpPr/>
                <p:nvPr/>
              </p:nvSpPr>
              <p:spPr>
                <a:xfrm>
                  <a:off x="8253000" y="3125880"/>
                  <a:ext cx="426600" cy="226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2" name="Picture 1469"/>
                <p:cNvSpPr/>
                <p:nvPr/>
              </p:nvSpPr>
              <p:spPr>
                <a:xfrm>
                  <a:off x="8219160" y="3395880"/>
                  <a:ext cx="491760" cy="275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3" name="Picture 114"/>
                <p:cNvSpPr/>
                <p:nvPr/>
              </p:nvSpPr>
              <p:spPr>
                <a:xfrm>
                  <a:off x="8412120" y="3125880"/>
                  <a:ext cx="426600" cy="226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4" name="Picture 114"/>
                <p:cNvSpPr/>
                <p:nvPr/>
              </p:nvSpPr>
              <p:spPr>
                <a:xfrm>
                  <a:off x="8265960" y="3702240"/>
                  <a:ext cx="426600" cy="223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05" name="Picture 1469"/>
                <p:cNvPicPr/>
                <p:nvPr/>
              </p:nvPicPr>
              <p:blipFill>
                <a:blip r:embed="rId8" cstate="print"/>
                <a:stretch/>
              </p:blipFill>
              <p:spPr>
                <a:xfrm>
                  <a:off x="8251920" y="3128760"/>
                  <a:ext cx="492840" cy="27504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106" name="Text Box 41"/>
                <p:cNvSpPr/>
                <p:nvPr/>
              </p:nvSpPr>
              <p:spPr>
                <a:xfrm>
                  <a:off x="8599680" y="2875320"/>
                  <a:ext cx="1552320" cy="32040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 algn="ctr">
                    <a:lnSpc>
                      <a:spcPct val="100000"/>
                    </a:lnSpc>
                    <a:buNone/>
                  </a:pPr>
                  <a:r>
                    <a:rPr lang="ru-RU" sz="800" b="0" strike="noStrike" spc="-1" dirty="0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облачно с прояснениями, небольшой дождь</a:t>
                  </a:r>
                  <a:endParaRPr lang="ru-RU" sz="800" b="0" strike="noStrike" spc="-1" dirty="0">
                    <a:latin typeface="Arial"/>
                  </a:endParaRPr>
                </a:p>
              </p:txBody>
            </p:sp>
            <p:sp>
              <p:nvSpPr>
                <p:cNvPr id="107" name="Picture 242"/>
                <p:cNvSpPr/>
                <p:nvPr/>
              </p:nvSpPr>
              <p:spPr>
                <a:xfrm>
                  <a:off x="10365840" y="1635480"/>
                  <a:ext cx="453600" cy="3373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8" name="Text Box 49"/>
                <p:cNvSpPr/>
                <p:nvPr/>
              </p:nvSpPr>
              <p:spPr>
                <a:xfrm>
                  <a:off x="10933920" y="1272960"/>
                  <a:ext cx="1069200" cy="3171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 algn="ctr">
                    <a:lnSpc>
                      <a:spcPct val="100000"/>
                    </a:lnSpc>
                    <a:buNone/>
                  </a:pP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малооблачно, без осадков</a:t>
                  </a:r>
                  <a:endParaRPr lang="ru-RU" sz="800" b="0" strike="noStrike" spc="-1">
                    <a:latin typeface="Arial"/>
                  </a:endParaRPr>
                </a:p>
              </p:txBody>
            </p:sp>
            <p:sp>
              <p:nvSpPr>
                <p:cNvPr id="109" name="Picture 38"/>
                <p:cNvSpPr/>
                <p:nvPr/>
              </p:nvSpPr>
              <p:spPr>
                <a:xfrm>
                  <a:off x="8233560" y="2090520"/>
                  <a:ext cx="357120" cy="351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10" name="Picture 59" descr="7"/>
                <p:cNvPicPr/>
                <p:nvPr/>
              </p:nvPicPr>
              <p:blipFill>
                <a:blip r:embed="rId5" cstate="print"/>
                <a:stretch/>
              </p:blipFill>
              <p:spPr>
                <a:xfrm>
                  <a:off x="8259480" y="2138040"/>
                  <a:ext cx="388440" cy="33264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111" name="Picture 236"/>
                <p:cNvSpPr/>
                <p:nvPr/>
              </p:nvSpPr>
              <p:spPr>
                <a:xfrm>
                  <a:off x="10209600" y="950400"/>
                  <a:ext cx="391320" cy="326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12" name="Picture 244"/>
                <p:cNvSpPr/>
                <p:nvPr/>
              </p:nvSpPr>
              <p:spPr>
                <a:xfrm>
                  <a:off x="10208520" y="1275120"/>
                  <a:ext cx="388440" cy="3546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13" name="Picture 1449"/>
                <p:cNvSpPr/>
                <p:nvPr/>
              </p:nvSpPr>
              <p:spPr>
                <a:xfrm>
                  <a:off x="10423800" y="3646080"/>
                  <a:ext cx="258120" cy="3186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grpSp>
              <p:nvGrpSpPr>
                <p:cNvPr id="114" name="Group 4"/>
                <p:cNvGrpSpPr/>
                <p:nvPr/>
              </p:nvGrpSpPr>
              <p:grpSpPr>
                <a:xfrm>
                  <a:off x="10324440" y="2312280"/>
                  <a:ext cx="402120" cy="516960"/>
                  <a:chOff x="10324440" y="2312280"/>
                  <a:chExt cx="402120" cy="516960"/>
                </a:xfrm>
              </p:grpSpPr>
              <p:sp>
                <p:nvSpPr>
                  <p:cNvPr id="115" name="Picture 5"/>
                  <p:cNvSpPr/>
                  <p:nvPr/>
                </p:nvSpPr>
                <p:spPr>
                  <a:xfrm>
                    <a:off x="10353600" y="2479320"/>
                    <a:ext cx="372960" cy="349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116" name="Picture 6"/>
                  <p:cNvSpPr/>
                  <p:nvPr/>
                </p:nvSpPr>
                <p:spPr>
                  <a:xfrm>
                    <a:off x="10324440" y="2312280"/>
                    <a:ext cx="303480" cy="27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sp>
              <p:nvSpPr>
                <p:cNvPr id="117" name="Picture 50"/>
                <p:cNvSpPr/>
                <p:nvPr/>
              </p:nvSpPr>
              <p:spPr>
                <a:xfrm>
                  <a:off x="10164240" y="1884240"/>
                  <a:ext cx="456480" cy="304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18" name="Picture 7"/>
                <p:cNvSpPr/>
                <p:nvPr/>
              </p:nvSpPr>
              <p:spPr>
                <a:xfrm>
                  <a:off x="10231920" y="2982240"/>
                  <a:ext cx="474840" cy="4186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19" name="Picture 310"/>
                <p:cNvSpPr/>
                <p:nvPr/>
              </p:nvSpPr>
              <p:spPr>
                <a:xfrm>
                  <a:off x="10342800" y="2736720"/>
                  <a:ext cx="233280" cy="155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20" name="Picture 173"/>
                <p:cNvPicPr/>
                <p:nvPr/>
              </p:nvPicPr>
              <p:blipFill>
                <a:blip r:embed="rId7" cstate="print"/>
                <a:stretch/>
              </p:blipFill>
              <p:spPr>
                <a:xfrm>
                  <a:off x="8247960" y="2722680"/>
                  <a:ext cx="444600" cy="41940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121" name="Text Box 12"/>
                <p:cNvSpPr/>
                <p:nvPr/>
              </p:nvSpPr>
              <p:spPr>
                <a:xfrm>
                  <a:off x="8171640" y="858960"/>
                  <a:ext cx="3992760" cy="183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61560" tIns="30600" rIns="61560" bIns="30600" anchor="t">
                  <a:spAutoFit/>
                </a:bodyPr>
                <a:lstStyle/>
                <a:p>
                  <a:pPr algn="ctr">
                    <a:lnSpc>
                      <a:spcPct val="100000"/>
                    </a:lnSpc>
                    <a:spcBef>
                      <a:spcPts val="400"/>
                    </a:spcBef>
                    <a:buNone/>
                  </a:pPr>
                  <a:r>
                    <a:rPr lang="ru-RU" sz="800" b="1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УСЛОВНЫЕ ОБОЗНАЧЕНИЯ</a:t>
                  </a:r>
                  <a:endParaRPr lang="ru-RU" sz="800" b="0" strike="noStrike" spc="-1">
                    <a:latin typeface="Arial"/>
                  </a:endParaRPr>
                </a:p>
              </p:txBody>
            </p:sp>
            <p:sp>
              <p:nvSpPr>
                <p:cNvPr id="122" name="Picture 50"/>
                <p:cNvSpPr/>
                <p:nvPr/>
              </p:nvSpPr>
              <p:spPr>
                <a:xfrm>
                  <a:off x="10260720" y="1932480"/>
                  <a:ext cx="481320" cy="313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3" name="Picture 7"/>
                <p:cNvSpPr/>
                <p:nvPr/>
              </p:nvSpPr>
              <p:spPr>
                <a:xfrm>
                  <a:off x="8265960" y="3954960"/>
                  <a:ext cx="426600" cy="264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4" name="Picture 7"/>
                <p:cNvSpPr/>
                <p:nvPr/>
              </p:nvSpPr>
              <p:spPr>
                <a:xfrm>
                  <a:off x="8272800" y="3903840"/>
                  <a:ext cx="371880" cy="320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5" name="Text Box 49"/>
                <p:cNvSpPr/>
                <p:nvPr/>
              </p:nvSpPr>
              <p:spPr>
                <a:xfrm>
                  <a:off x="10894680" y="1641600"/>
                  <a:ext cx="1183680" cy="4964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 algn="ctr">
                    <a:lnSpc>
                      <a:spcPct val="100000"/>
                    </a:lnSpc>
                    <a:buNone/>
                  </a:pPr>
                  <a:r>
                    <a:rPr lang="ru-RU" sz="800" b="0" strike="noStrike" spc="-1" dirty="0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переменная облачность, без осадков</a:t>
                  </a:r>
                  <a:endParaRPr lang="ru-RU" sz="800" b="0" strike="noStrike" spc="-1" dirty="0">
                    <a:latin typeface="Arial"/>
                  </a:endParaRPr>
                </a:p>
              </p:txBody>
            </p:sp>
            <p:pic>
              <p:nvPicPr>
                <p:cNvPr id="126" name="Picture 40" descr="12"/>
                <p:cNvPicPr/>
                <p:nvPr/>
              </p:nvPicPr>
              <p:blipFill>
                <a:blip r:embed="rId9" cstate="print"/>
                <a:stretch/>
              </p:blipFill>
              <p:spPr>
                <a:xfrm>
                  <a:off x="8265960" y="2417400"/>
                  <a:ext cx="408240" cy="367200"/>
                </a:xfrm>
                <a:prstGeom prst="rect">
                  <a:avLst/>
                </a:prstGeom>
                <a:ln w="9525">
                  <a:noFill/>
                </a:ln>
              </p:spPr>
            </p:pic>
          </p:grpSp>
          <p:grpSp>
            <p:nvGrpSpPr>
              <p:cNvPr id="127" name="Группа 2"/>
              <p:cNvGrpSpPr/>
              <p:nvPr/>
            </p:nvGrpSpPr>
            <p:grpSpPr>
              <a:xfrm>
                <a:off x="8256240" y="964440"/>
                <a:ext cx="3878280" cy="3090240"/>
                <a:chOff x="8256240" y="964440"/>
                <a:chExt cx="3878280" cy="3090240"/>
              </a:xfrm>
            </p:grpSpPr>
            <p:sp>
              <p:nvSpPr>
                <p:cNvPr id="128" name="Picture 310"/>
                <p:cNvSpPr/>
                <p:nvPr/>
              </p:nvSpPr>
              <p:spPr>
                <a:xfrm>
                  <a:off x="10681920" y="3027960"/>
                  <a:ext cx="295200" cy="152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29" name="Picture 38" descr="значки2"/>
                <p:cNvPicPr/>
                <p:nvPr/>
              </p:nvPicPr>
              <p:blipFill>
                <a:blip r:embed="rId10" cstate="print"/>
                <a:stretch/>
              </p:blipFill>
              <p:spPr>
                <a:xfrm>
                  <a:off x="8280000" y="1867320"/>
                  <a:ext cx="379080" cy="30132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30" name="Picture 114" descr="14"/>
                <p:cNvPicPr/>
                <p:nvPr/>
              </p:nvPicPr>
              <p:blipFill>
                <a:blip r:embed="rId11" cstate="print"/>
                <a:stretch/>
              </p:blipFill>
              <p:spPr>
                <a:xfrm>
                  <a:off x="8256240" y="3399480"/>
                  <a:ext cx="473400" cy="33336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31" name="Picture 52" descr="22222"/>
                <p:cNvPicPr/>
                <p:nvPr/>
              </p:nvPicPr>
              <p:blipFill>
                <a:blip r:embed="rId12" cstate="print"/>
                <a:stretch/>
              </p:blipFill>
              <p:spPr>
                <a:xfrm>
                  <a:off x="10419480" y="964440"/>
                  <a:ext cx="623880" cy="37872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32" name="Picture 1449"/>
                <p:cNvPicPr/>
                <p:nvPr/>
              </p:nvPicPr>
              <p:blipFill>
                <a:blip r:embed="rId13" cstate="print"/>
                <a:stretch/>
              </p:blipFill>
              <p:spPr>
                <a:xfrm>
                  <a:off x="10546560" y="2119680"/>
                  <a:ext cx="328320" cy="32724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33" name="Picture 45" descr="35"/>
                <p:cNvPicPr/>
                <p:nvPr/>
              </p:nvPicPr>
              <p:blipFill>
                <a:blip r:embed="rId14" cstate="print"/>
                <a:stretch/>
              </p:blipFill>
              <p:spPr>
                <a:xfrm>
                  <a:off x="8281080" y="3733920"/>
                  <a:ext cx="439560" cy="32076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134" name="Text Box 53"/>
                <p:cNvSpPr/>
                <p:nvPr/>
              </p:nvSpPr>
              <p:spPr>
                <a:xfrm>
                  <a:off x="8857080" y="3747960"/>
                  <a:ext cx="1406880" cy="278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78480" tIns="39240" rIns="78480" bIns="3924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ts val="400"/>
                    </a:spcBef>
                    <a:buNone/>
                    <a:tabLst>
                      <a:tab pos="42840" algn="l"/>
                      <a:tab pos="171360" algn="l"/>
                      <a:tab pos="274680" algn="l"/>
                      <a:tab pos="345960" algn="l"/>
                      <a:tab pos="379440" algn="l"/>
                      <a:tab pos="417600" algn="l"/>
                      <a:tab pos="492120" algn="l"/>
                    </a:tabLst>
                  </a:pP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  </a:t>
                  </a:r>
                  <a:r>
                    <a:rPr lang="en-US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 </a:t>
                  </a: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дождь</a:t>
                  </a:r>
                  <a:r>
                    <a:rPr lang="en-US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 </a:t>
                  </a: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с грозой</a:t>
                  </a:r>
                  <a:endParaRPr lang="ru-RU" sz="800" b="0" strike="noStrike" spc="-1">
                    <a:latin typeface="Arial"/>
                  </a:endParaRPr>
                </a:p>
              </p:txBody>
            </p:sp>
            <p:sp>
              <p:nvSpPr>
                <p:cNvPr id="135" name="Text Box 621"/>
                <p:cNvSpPr/>
                <p:nvPr/>
              </p:nvSpPr>
              <p:spPr>
                <a:xfrm>
                  <a:off x="11234880" y="2737080"/>
                  <a:ext cx="875520" cy="2156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  <a:buNone/>
                  </a:pP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гроза</a:t>
                  </a:r>
                  <a:endParaRPr lang="ru-RU" sz="800" b="0" strike="noStrike" spc="-1">
                    <a:latin typeface="Arial"/>
                  </a:endParaRPr>
                </a:p>
              </p:txBody>
            </p:sp>
            <p:grpSp>
              <p:nvGrpSpPr>
                <p:cNvPr id="136" name="Группа 35"/>
                <p:cNvGrpSpPr/>
                <p:nvPr/>
              </p:nvGrpSpPr>
              <p:grpSpPr>
                <a:xfrm>
                  <a:off x="10495800" y="3762000"/>
                  <a:ext cx="253080" cy="141840"/>
                  <a:chOff x="10495800" y="3762000"/>
                  <a:chExt cx="253080" cy="141840"/>
                </a:xfrm>
              </p:grpSpPr>
              <p:sp>
                <p:nvSpPr>
                  <p:cNvPr id="137" name="Oval 46"/>
                  <p:cNvSpPr/>
                  <p:nvPr/>
                </p:nvSpPr>
                <p:spPr>
                  <a:xfrm>
                    <a:off x="10590480" y="3762000"/>
                    <a:ext cx="92160" cy="7308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138" name="Oval 47"/>
                  <p:cNvSpPr/>
                  <p:nvPr/>
                </p:nvSpPr>
                <p:spPr>
                  <a:xfrm>
                    <a:off x="10650960" y="3800160"/>
                    <a:ext cx="97920" cy="10368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139" name="Oval 48"/>
                  <p:cNvSpPr/>
                  <p:nvPr/>
                </p:nvSpPr>
                <p:spPr>
                  <a:xfrm>
                    <a:off x="10495800" y="3813120"/>
                    <a:ext cx="120600" cy="9072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sp>
              <p:nvSpPr>
                <p:cNvPr id="140" name="Text Box 621"/>
                <p:cNvSpPr/>
                <p:nvPr/>
              </p:nvSpPr>
              <p:spPr>
                <a:xfrm>
                  <a:off x="11259000" y="3756600"/>
                  <a:ext cx="875520" cy="2156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  <a:buNone/>
                  </a:pP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град</a:t>
                  </a:r>
                  <a:endParaRPr lang="ru-RU" sz="800" b="0" strike="noStrike" spc="-1">
                    <a:latin typeface="Arial"/>
                  </a:endParaRPr>
                </a:p>
                <a:p>
                  <a:pPr>
                    <a:lnSpc>
                      <a:spcPct val="100000"/>
                    </a:lnSpc>
                    <a:buNone/>
                  </a:pPr>
                  <a:endParaRPr lang="ru-RU" sz="800" b="0" strike="noStrike" spc="-1">
                    <a:latin typeface="Arial"/>
                  </a:endParaRPr>
                </a:p>
              </p:txBody>
            </p:sp>
            <p:pic>
              <p:nvPicPr>
                <p:cNvPr id="141" name="Picture 136" descr="F:\Screenshot_1022.jpg"/>
                <p:cNvPicPr/>
                <p:nvPr/>
              </p:nvPicPr>
              <p:blipFill>
                <a:blip r:embed="rId15" cstate="print"/>
                <a:stretch/>
              </p:blipFill>
              <p:spPr>
                <a:xfrm>
                  <a:off x="10450080" y="1295640"/>
                  <a:ext cx="528840" cy="33048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42" name="Picture 137" descr="F:\Screenshot_2024-07-01 Прогноз погоды Шахунья.png"/>
                <p:cNvPicPr/>
                <p:nvPr/>
              </p:nvPicPr>
              <p:blipFill>
                <a:blip r:embed="rId16" cstate="print"/>
                <a:stretch/>
              </p:blipFill>
              <p:spPr>
                <a:xfrm>
                  <a:off x="10452600" y="1677600"/>
                  <a:ext cx="524520" cy="323280"/>
                </a:xfrm>
                <a:prstGeom prst="rect">
                  <a:avLst/>
                </a:prstGeom>
                <a:ln w="9525">
                  <a:noFill/>
                </a:ln>
              </p:spPr>
            </p:pic>
          </p:grpSp>
          <p:pic>
            <p:nvPicPr>
              <p:cNvPr id="143" name="Picture 131"/>
              <p:cNvPicPr/>
              <p:nvPr/>
            </p:nvPicPr>
            <p:blipFill>
              <a:blip r:embed="rId17" cstate="print"/>
              <a:stretch/>
            </p:blipFill>
            <p:spPr>
              <a:xfrm>
                <a:off x="10340640" y="2661480"/>
                <a:ext cx="540360" cy="469080"/>
              </a:xfrm>
              <a:prstGeom prst="rect">
                <a:avLst/>
              </a:prstGeom>
              <a:ln w="9525">
                <a:noFill/>
              </a:ln>
            </p:spPr>
          </p:pic>
          <p:pic>
            <p:nvPicPr>
              <p:cNvPr id="144" name="Picture 242"/>
              <p:cNvPicPr/>
              <p:nvPr/>
            </p:nvPicPr>
            <p:blipFill>
              <a:blip r:embed="rId18" cstate="print"/>
              <a:stretch/>
            </p:blipFill>
            <p:spPr>
              <a:xfrm>
                <a:off x="10388520" y="3920040"/>
                <a:ext cx="460800" cy="325800"/>
              </a:xfrm>
              <a:prstGeom prst="rect">
                <a:avLst/>
              </a:prstGeom>
              <a:ln w="9525">
                <a:noFill/>
              </a:ln>
            </p:spPr>
          </p:pic>
          <p:sp>
            <p:nvSpPr>
              <p:cNvPr id="145" name="Text Box 49"/>
              <p:cNvSpPr/>
              <p:nvPr/>
            </p:nvSpPr>
            <p:spPr>
              <a:xfrm>
                <a:off x="11080440" y="3993840"/>
                <a:ext cx="986040" cy="2520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ru-RU" sz="800" b="0" strike="noStrike" spc="-1">
                    <a:solidFill>
                      <a:srgbClr val="000000"/>
                    </a:solidFill>
                    <a:latin typeface="Arial"/>
                    <a:ea typeface="DejaVu Sans"/>
                  </a:rPr>
                  <a:t>мокрый снег</a:t>
                </a:r>
                <a:endParaRPr lang="ru-RU" sz="800" b="0" strike="noStrike" spc="-1">
                  <a:latin typeface="Arial"/>
                </a:endParaRPr>
              </a:p>
            </p:txBody>
          </p:sp>
          <p:sp>
            <p:nvSpPr>
              <p:cNvPr id="146" name="Text Box 624"/>
              <p:cNvSpPr/>
              <p:nvPr/>
            </p:nvSpPr>
            <p:spPr>
              <a:xfrm>
                <a:off x="10906920" y="3426480"/>
                <a:ext cx="1235880" cy="2595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ru-RU" sz="800" b="0" strike="noStrike" spc="-1" dirty="0">
                    <a:solidFill>
                      <a:srgbClr val="000000"/>
                    </a:solidFill>
                    <a:latin typeface="Arial"/>
                    <a:ea typeface="DejaVu Sans"/>
                  </a:rPr>
                  <a:t> снег/сильный снег</a:t>
                </a:r>
                <a:endParaRPr lang="ru-RU" sz="800" b="0" strike="noStrike" spc="-1" dirty="0">
                  <a:latin typeface="Arial"/>
                </a:endParaRPr>
              </a:p>
            </p:txBody>
          </p:sp>
          <p:sp>
            <p:nvSpPr>
              <p:cNvPr id="147" name="Text Box 624"/>
              <p:cNvSpPr/>
              <p:nvPr/>
            </p:nvSpPr>
            <p:spPr>
              <a:xfrm>
                <a:off x="10874520" y="3139560"/>
                <a:ext cx="1260000" cy="21708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ru-RU" sz="800" b="0" strike="noStrike" spc="-1">
                    <a:solidFill>
                      <a:srgbClr val="000000"/>
                    </a:solidFill>
                    <a:latin typeface="Arial"/>
                    <a:ea typeface="DejaVu Sans"/>
                  </a:rPr>
                  <a:t>  небольшой снег</a:t>
                </a:r>
                <a:endParaRPr lang="ru-RU" sz="800" b="0" strike="noStrike" spc="-1">
                  <a:latin typeface="Arial"/>
                </a:endParaRPr>
              </a:p>
            </p:txBody>
          </p:sp>
          <p:pic>
            <p:nvPicPr>
              <p:cNvPr id="148" name="Picture 236"/>
              <p:cNvPicPr/>
              <p:nvPr/>
            </p:nvPicPr>
            <p:blipFill>
              <a:blip r:embed="rId19" cstate="print"/>
              <a:stretch/>
            </p:blipFill>
            <p:spPr>
              <a:xfrm>
                <a:off x="10429200" y="3041280"/>
                <a:ext cx="451800" cy="315360"/>
              </a:xfrm>
              <a:prstGeom prst="rect">
                <a:avLst/>
              </a:prstGeom>
              <a:ln w="9525">
                <a:noFill/>
              </a:ln>
            </p:spPr>
          </p:pic>
          <p:sp>
            <p:nvSpPr>
              <p:cNvPr id="150" name="Text Box 47"/>
              <p:cNvSpPr/>
              <p:nvPr/>
            </p:nvSpPr>
            <p:spPr>
              <a:xfrm>
                <a:off x="10820520" y="2426400"/>
                <a:ext cx="1195200" cy="339480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800" b="0" strike="noStrike" spc="-1">
                    <a:solidFill>
                      <a:srgbClr val="000000"/>
                    </a:solidFill>
                    <a:latin typeface="Arial"/>
                    <a:ea typeface="DejaVu Sans"/>
                  </a:rPr>
                  <a:t>гололедица</a:t>
                </a:r>
                <a:endParaRPr lang="ru-RU" sz="800" b="0" strike="noStrike" spc="-1">
                  <a:latin typeface="Arial"/>
                </a:endParaRPr>
              </a:p>
            </p:txBody>
          </p:sp>
          <p:grpSp>
            <p:nvGrpSpPr>
              <p:cNvPr id="151" name="Группа 1"/>
              <p:cNvGrpSpPr/>
              <p:nvPr/>
            </p:nvGrpSpPr>
            <p:grpSpPr>
              <a:xfrm>
                <a:off x="10400760" y="2497320"/>
                <a:ext cx="414000" cy="221760"/>
                <a:chOff x="10400760" y="2497320"/>
                <a:chExt cx="414000" cy="221760"/>
              </a:xfrm>
            </p:grpSpPr>
            <p:sp>
              <p:nvSpPr>
                <p:cNvPr id="152" name="Oval 309"/>
                <p:cNvSpPr/>
                <p:nvPr/>
              </p:nvSpPr>
              <p:spPr>
                <a:xfrm>
                  <a:off x="10400760" y="2497320"/>
                  <a:ext cx="414000" cy="221760"/>
                </a:xfrm>
                <a:prstGeom prst="ellipse">
                  <a:avLst/>
                </a:prstGeom>
                <a:solidFill>
                  <a:srgbClr val="66FF66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53" name="Picture 310"/>
                <p:cNvPicPr/>
                <p:nvPr/>
              </p:nvPicPr>
              <p:blipFill>
                <a:blip r:embed="rId20" cstate="print"/>
                <a:stretch/>
              </p:blipFill>
              <p:spPr>
                <a:xfrm>
                  <a:off x="10504845" y="2558340"/>
                  <a:ext cx="269640" cy="150840"/>
                </a:xfrm>
                <a:prstGeom prst="rect">
                  <a:avLst/>
                </a:prstGeom>
                <a:ln w="9525">
                  <a:noFill/>
                </a:ln>
              </p:spPr>
            </p:pic>
          </p:grpSp>
        </p:grpSp>
        <p:pic>
          <p:nvPicPr>
            <p:cNvPr id="154" name="Picture 2"/>
            <p:cNvPicPr/>
            <p:nvPr/>
          </p:nvPicPr>
          <p:blipFill>
            <a:blip r:embed="rId21" cstate="print"/>
            <a:srcRect l="66659" t="52933" r="24546" b="29566"/>
            <a:stretch/>
          </p:blipFill>
          <p:spPr>
            <a:xfrm>
              <a:off x="8333280" y="3966120"/>
              <a:ext cx="286560" cy="320760"/>
            </a:xfrm>
            <a:prstGeom prst="rect">
              <a:avLst/>
            </a:prstGeom>
            <a:ln w="9525">
              <a:noFill/>
            </a:ln>
          </p:spPr>
        </p:pic>
        <p:sp>
          <p:nvSpPr>
            <p:cNvPr id="155" name="Text Box 53"/>
            <p:cNvSpPr/>
            <p:nvPr/>
          </p:nvSpPr>
          <p:spPr>
            <a:xfrm>
              <a:off x="8820000" y="3991320"/>
              <a:ext cx="1406880" cy="27828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78480" tIns="39240" rIns="78480" bIns="39240" anchor="t">
              <a:noAutofit/>
            </a:bodyPr>
            <a:lstStyle/>
            <a:p>
              <a:pPr>
                <a:lnSpc>
                  <a:spcPct val="100000"/>
                </a:lnSpc>
                <a:spcBef>
                  <a:spcPts val="400"/>
                </a:spcBef>
                <a:buNone/>
                <a:tabLst>
                  <a:tab pos="42840" algn="l"/>
                  <a:tab pos="171360" algn="l"/>
                  <a:tab pos="274680" algn="l"/>
                  <a:tab pos="345960" algn="l"/>
                  <a:tab pos="379440" algn="l"/>
                  <a:tab pos="417600" algn="l"/>
                  <a:tab pos="492120" algn="l"/>
                </a:tabLst>
              </a:pPr>
              <a:r>
                <a:rPr lang="ru-RU" sz="800" b="0" strike="noStrike" spc="-1">
                  <a:solidFill>
                    <a:srgbClr val="000000"/>
                  </a:solidFill>
                  <a:latin typeface="Arial"/>
                  <a:ea typeface="DejaVu Sans"/>
                </a:rPr>
                <a:t>заморозки</a:t>
              </a:r>
              <a:endParaRPr lang="ru-RU" sz="800" b="0" strike="noStrike" spc="-1">
                <a:latin typeface="Arial"/>
              </a:endParaRPr>
            </a:p>
          </p:txBody>
        </p:sp>
      </p:grpSp>
      <p:sp>
        <p:nvSpPr>
          <p:cNvPr id="156" name="CustomShape 8"/>
          <p:cNvSpPr/>
          <p:nvPr/>
        </p:nvSpPr>
        <p:spPr>
          <a:xfrm>
            <a:off x="4697633" y="4077866"/>
            <a:ext cx="2478600" cy="352813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59400" tIns="29880" rIns="59400" bIns="2988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Центральные районы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157" name="CustomShape 1"/>
          <p:cNvSpPr/>
          <p:nvPr/>
        </p:nvSpPr>
        <p:spPr>
          <a:xfrm>
            <a:off x="1905742" y="2781722"/>
            <a:ext cx="2571120" cy="352813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59400" tIns="29880" rIns="59400" bIns="2988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Западные районы</a:t>
            </a:r>
            <a:endParaRPr lang="ru-RU" sz="1900" b="0" strike="noStrike" spc="-1" dirty="0">
              <a:latin typeface="Arial"/>
            </a:endParaRPr>
          </a:p>
        </p:txBody>
      </p:sp>
      <p:pic>
        <p:nvPicPr>
          <p:cNvPr id="173" name="Picture 6" descr="https://abali.ru/wp-content/uploads/2014/12/gerb_orenburgskoj_oblasti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826" y="152695"/>
            <a:ext cx="68798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244"/>
          <p:cNvPicPr/>
          <p:nvPr/>
        </p:nvPicPr>
        <p:blipFill>
          <a:blip r:embed="rId23" cstate="print"/>
          <a:stretch/>
        </p:blipFill>
        <p:spPr>
          <a:xfrm>
            <a:off x="10429200" y="3406322"/>
            <a:ext cx="394560" cy="300240"/>
          </a:xfrm>
          <a:prstGeom prst="rect">
            <a:avLst/>
          </a:prstGeom>
          <a:ln w="9525">
            <a:noFill/>
          </a:ln>
        </p:spPr>
      </p:pic>
      <p:sp>
        <p:nvSpPr>
          <p:cNvPr id="168" name="Line 246"/>
          <p:cNvSpPr/>
          <p:nvPr/>
        </p:nvSpPr>
        <p:spPr>
          <a:xfrm flipH="1" flipV="1">
            <a:off x="2853692" y="3498324"/>
            <a:ext cx="1729346" cy="47034"/>
          </a:xfrm>
          <a:prstGeom prst="line">
            <a:avLst/>
          </a:prstGeom>
          <a:ln w="38100">
            <a:solidFill>
              <a:srgbClr val="0000FF"/>
            </a:solidFill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Line 246"/>
          <p:cNvSpPr/>
          <p:nvPr/>
        </p:nvSpPr>
        <p:spPr>
          <a:xfrm flipH="1">
            <a:off x="2998861" y="3239100"/>
            <a:ext cx="1501962" cy="625320"/>
          </a:xfrm>
          <a:prstGeom prst="line">
            <a:avLst/>
          </a:prstGeom>
          <a:ln w="38100">
            <a:solidFill>
              <a:srgbClr val="0000FF"/>
            </a:solidFill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CustomShape 31"/>
          <p:cNvSpPr/>
          <p:nvPr/>
        </p:nvSpPr>
        <p:spPr>
          <a:xfrm>
            <a:off x="2998862" y="3285778"/>
            <a:ext cx="1295228" cy="50184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9040" tIns="29520" rIns="59040" bIns="29520" anchor="ctr">
            <a:noAutofit/>
          </a:bodyPr>
          <a:lstStyle/>
          <a:p>
            <a:pPr algn="ctr"/>
            <a:r>
              <a:rPr lang="ru-RU" sz="900" b="1" spc="-1" dirty="0" smtClean="0">
                <a:solidFill>
                  <a:srgbClr val="000000"/>
                </a:solidFill>
              </a:rPr>
              <a:t>3-8</a:t>
            </a:r>
            <a:r>
              <a:rPr lang="ru-RU" sz="900" b="1" spc="-1" dirty="0" smtClean="0">
                <a:solidFill>
                  <a:srgbClr val="000000"/>
                </a:solidFill>
              </a:rPr>
              <a:t> м/с</a:t>
            </a:r>
            <a:endParaRPr lang="ru-RU" sz="900" b="1" spc="-1" dirty="0">
              <a:solidFill>
                <a:srgbClr val="000000"/>
              </a:solidFill>
            </a:endParaRPr>
          </a:p>
        </p:txBody>
      </p:sp>
      <p:sp>
        <p:nvSpPr>
          <p:cNvPr id="172" name="Line 246"/>
          <p:cNvSpPr/>
          <p:nvPr/>
        </p:nvSpPr>
        <p:spPr>
          <a:xfrm flipH="1" flipV="1">
            <a:off x="5470809" y="4923725"/>
            <a:ext cx="1867884" cy="16101"/>
          </a:xfrm>
          <a:prstGeom prst="line">
            <a:avLst/>
          </a:prstGeom>
          <a:ln w="38100">
            <a:solidFill>
              <a:srgbClr val="0000FF"/>
            </a:solidFill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Line 246"/>
          <p:cNvSpPr/>
          <p:nvPr/>
        </p:nvSpPr>
        <p:spPr>
          <a:xfrm flipH="1">
            <a:off x="5519141" y="4597707"/>
            <a:ext cx="1670303" cy="622387"/>
          </a:xfrm>
          <a:prstGeom prst="line">
            <a:avLst/>
          </a:prstGeom>
          <a:ln w="38100">
            <a:solidFill>
              <a:srgbClr val="0000FF"/>
            </a:solidFill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5" name="Line 246"/>
          <p:cNvSpPr/>
          <p:nvPr/>
        </p:nvSpPr>
        <p:spPr>
          <a:xfrm flipH="1">
            <a:off x="8789040" y="4903729"/>
            <a:ext cx="1471680" cy="614297"/>
          </a:xfrm>
          <a:prstGeom prst="line">
            <a:avLst/>
          </a:prstGeom>
          <a:ln w="38100">
            <a:solidFill>
              <a:srgbClr val="0000FF"/>
            </a:solidFill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8" name="Line 246"/>
          <p:cNvSpPr/>
          <p:nvPr/>
        </p:nvSpPr>
        <p:spPr>
          <a:xfrm flipH="1" flipV="1">
            <a:off x="8696724" y="5220280"/>
            <a:ext cx="1799076" cy="43742"/>
          </a:xfrm>
          <a:prstGeom prst="line">
            <a:avLst/>
          </a:prstGeom>
          <a:ln w="38100">
            <a:solidFill>
              <a:srgbClr val="0000FF"/>
            </a:solidFill>
            <a:round/>
            <a:headEnd type="triangl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5" name="CustomShape 31"/>
          <p:cNvSpPr/>
          <p:nvPr/>
        </p:nvSpPr>
        <p:spPr>
          <a:xfrm>
            <a:off x="8759502" y="5016186"/>
            <a:ext cx="1510944" cy="50184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9040" tIns="29520" rIns="59040" bIns="29520" anchor="ctr">
            <a:noAutofit/>
          </a:bodyPr>
          <a:lstStyle/>
          <a:p>
            <a:pPr algn="ctr"/>
            <a:r>
              <a:rPr lang="ru-RU" sz="900" b="1" spc="-1" dirty="0" smtClean="0">
                <a:solidFill>
                  <a:srgbClr val="000000"/>
                </a:solidFill>
              </a:rPr>
              <a:t>3-8 </a:t>
            </a:r>
            <a:r>
              <a:rPr lang="ru-RU" sz="900" b="1" spc="-1" dirty="0" smtClean="0">
                <a:solidFill>
                  <a:srgbClr val="000000"/>
                </a:solidFill>
              </a:rPr>
              <a:t>м/с</a:t>
            </a:r>
            <a:endParaRPr lang="ru-RU" sz="900" b="1" spc="-1" dirty="0" smtClean="0">
              <a:solidFill>
                <a:srgbClr val="000000"/>
              </a:solidFill>
            </a:endParaRPr>
          </a:p>
        </p:txBody>
      </p:sp>
      <p:sp>
        <p:nvSpPr>
          <p:cNvPr id="149" name="CustomShape 31"/>
          <p:cNvSpPr/>
          <p:nvPr/>
        </p:nvSpPr>
        <p:spPr>
          <a:xfrm>
            <a:off x="5592374" y="4676749"/>
            <a:ext cx="1510944" cy="50184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9040" tIns="29520" rIns="59040" bIns="29520" anchor="ctr">
            <a:noAutofit/>
          </a:bodyPr>
          <a:lstStyle/>
          <a:p>
            <a:pPr algn="ctr"/>
            <a:r>
              <a:rPr lang="ru-RU" sz="900" b="1" spc="-1" dirty="0" smtClean="0">
                <a:solidFill>
                  <a:srgbClr val="000000"/>
                </a:solidFill>
              </a:rPr>
              <a:t>3-8 </a:t>
            </a:r>
            <a:r>
              <a:rPr lang="ru-RU" sz="900" b="1" spc="-1" dirty="0" smtClean="0">
                <a:solidFill>
                  <a:srgbClr val="000000"/>
                </a:solidFill>
              </a:rPr>
              <a:t>м/с</a:t>
            </a:r>
            <a:endParaRPr lang="ru-RU" sz="900" b="1" spc="-1" dirty="0" smtClean="0">
              <a:solidFill>
                <a:srgbClr val="00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275200" y="3640082"/>
            <a:ext cx="414000" cy="221760"/>
            <a:chOff x="2572335" y="3814380"/>
            <a:chExt cx="414000" cy="221760"/>
          </a:xfrm>
        </p:grpSpPr>
        <p:sp>
          <p:nvSpPr>
            <p:cNvPr id="180" name="Oval 309"/>
            <p:cNvSpPr/>
            <p:nvPr/>
          </p:nvSpPr>
          <p:spPr>
            <a:xfrm>
              <a:off x="2572335" y="3814380"/>
              <a:ext cx="414000" cy="221760"/>
            </a:xfrm>
            <a:prstGeom prst="ellipse">
              <a:avLst/>
            </a:prstGeom>
            <a:solidFill>
              <a:srgbClr val="66FF66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81" name="Picture 310"/>
            <p:cNvPicPr/>
            <p:nvPr/>
          </p:nvPicPr>
          <p:blipFill>
            <a:blip r:embed="rId20" cstate="print"/>
            <a:stretch/>
          </p:blipFill>
          <p:spPr>
            <a:xfrm>
              <a:off x="2676420" y="3875400"/>
              <a:ext cx="269640" cy="150840"/>
            </a:xfrm>
            <a:prstGeom prst="rect">
              <a:avLst/>
            </a:prstGeom>
            <a:ln w="9525">
              <a:noFill/>
            </a:ln>
          </p:spPr>
        </p:pic>
      </p:grpSp>
      <p:grpSp>
        <p:nvGrpSpPr>
          <p:cNvPr id="182" name="Группа 181"/>
          <p:cNvGrpSpPr/>
          <p:nvPr/>
        </p:nvGrpSpPr>
        <p:grpSpPr>
          <a:xfrm>
            <a:off x="4943078" y="5008234"/>
            <a:ext cx="414000" cy="221760"/>
            <a:chOff x="2572335" y="3814380"/>
            <a:chExt cx="414000" cy="221760"/>
          </a:xfrm>
        </p:grpSpPr>
        <p:sp>
          <p:nvSpPr>
            <p:cNvPr id="183" name="Oval 309"/>
            <p:cNvSpPr/>
            <p:nvPr/>
          </p:nvSpPr>
          <p:spPr>
            <a:xfrm>
              <a:off x="2572335" y="3814380"/>
              <a:ext cx="414000" cy="221760"/>
            </a:xfrm>
            <a:prstGeom prst="ellipse">
              <a:avLst/>
            </a:prstGeom>
            <a:solidFill>
              <a:srgbClr val="66FF66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84" name="Picture 310"/>
            <p:cNvPicPr/>
            <p:nvPr/>
          </p:nvPicPr>
          <p:blipFill>
            <a:blip r:embed="rId20" cstate="print"/>
            <a:stretch/>
          </p:blipFill>
          <p:spPr>
            <a:xfrm>
              <a:off x="2676420" y="3875400"/>
              <a:ext cx="269640" cy="150840"/>
            </a:xfrm>
            <a:prstGeom prst="rect">
              <a:avLst/>
            </a:prstGeom>
            <a:ln w="9525">
              <a:noFill/>
            </a:ln>
          </p:spPr>
        </p:pic>
      </p:grpSp>
      <p:grpSp>
        <p:nvGrpSpPr>
          <p:cNvPr id="185" name="Группа 184"/>
          <p:cNvGrpSpPr/>
          <p:nvPr/>
        </p:nvGrpSpPr>
        <p:grpSpPr>
          <a:xfrm>
            <a:off x="8345502" y="5336608"/>
            <a:ext cx="414000" cy="221760"/>
            <a:chOff x="2572335" y="3814380"/>
            <a:chExt cx="414000" cy="221760"/>
          </a:xfrm>
        </p:grpSpPr>
        <p:sp>
          <p:nvSpPr>
            <p:cNvPr id="186" name="Oval 309"/>
            <p:cNvSpPr/>
            <p:nvPr/>
          </p:nvSpPr>
          <p:spPr>
            <a:xfrm>
              <a:off x="2572335" y="3814380"/>
              <a:ext cx="414000" cy="221760"/>
            </a:xfrm>
            <a:prstGeom prst="ellipse">
              <a:avLst/>
            </a:prstGeom>
            <a:solidFill>
              <a:srgbClr val="66FF66"/>
            </a:soli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87" name="Picture 310"/>
            <p:cNvPicPr/>
            <p:nvPr/>
          </p:nvPicPr>
          <p:blipFill>
            <a:blip r:embed="rId20" cstate="print"/>
            <a:stretch/>
          </p:blipFill>
          <p:spPr>
            <a:xfrm>
              <a:off x="2676420" y="3875400"/>
              <a:ext cx="269640" cy="150840"/>
            </a:xfrm>
            <a:prstGeom prst="rect">
              <a:avLst/>
            </a:prstGeom>
            <a:ln w="9525">
              <a:noFill/>
            </a:ln>
          </p:spPr>
        </p:pic>
      </p:grpSp>
      <p:pic>
        <p:nvPicPr>
          <p:cNvPr id="170" name="Picture 52" descr="22222"/>
          <p:cNvPicPr/>
          <p:nvPr/>
        </p:nvPicPr>
        <p:blipFill>
          <a:blip r:embed="rId12" cstate="print"/>
          <a:stretch/>
        </p:blipFill>
        <p:spPr>
          <a:xfrm>
            <a:off x="1702718" y="3578520"/>
            <a:ext cx="623880" cy="378720"/>
          </a:xfrm>
          <a:prstGeom prst="rect">
            <a:avLst/>
          </a:prstGeom>
          <a:ln w="9525">
            <a:noFill/>
          </a:ln>
        </p:spPr>
      </p:pic>
      <p:pic>
        <p:nvPicPr>
          <p:cNvPr id="188" name="Picture 52" descr="22222"/>
          <p:cNvPicPr/>
          <p:nvPr/>
        </p:nvPicPr>
        <p:blipFill>
          <a:blip r:embed="rId12" cstate="print"/>
          <a:stretch/>
        </p:blipFill>
        <p:spPr>
          <a:xfrm>
            <a:off x="4367014" y="4969873"/>
            <a:ext cx="623880" cy="378720"/>
          </a:xfrm>
          <a:prstGeom prst="rect">
            <a:avLst/>
          </a:prstGeom>
          <a:ln w="9525">
            <a:noFill/>
          </a:ln>
        </p:spPr>
      </p:pic>
      <p:pic>
        <p:nvPicPr>
          <p:cNvPr id="189" name="Picture 52" descr="22222"/>
          <p:cNvPicPr/>
          <p:nvPr/>
        </p:nvPicPr>
        <p:blipFill>
          <a:blip r:embed="rId12" cstate="print"/>
          <a:stretch/>
        </p:blipFill>
        <p:spPr>
          <a:xfrm>
            <a:off x="7542420" y="5264022"/>
            <a:ext cx="623880" cy="378720"/>
          </a:xfrm>
          <a:prstGeom prst="rect">
            <a:avLst/>
          </a:prstGeom>
          <a:ln w="9525">
            <a:noFill/>
          </a:ln>
        </p:spPr>
      </p:pic>
      <p:pic>
        <p:nvPicPr>
          <p:cNvPr id="158" name="Picture 59" descr="7"/>
          <p:cNvPicPr/>
          <p:nvPr/>
        </p:nvPicPr>
        <p:blipFill>
          <a:blip r:embed="rId5" cstate="print"/>
          <a:stretch/>
        </p:blipFill>
        <p:spPr>
          <a:xfrm>
            <a:off x="8175960" y="4845949"/>
            <a:ext cx="388440" cy="332640"/>
          </a:xfrm>
          <a:prstGeom prst="rect">
            <a:avLst/>
          </a:prstGeom>
          <a:ln w="9525">
            <a:noFill/>
          </a:ln>
        </p:spPr>
      </p:pic>
      <p:pic>
        <p:nvPicPr>
          <p:cNvPr id="163" name="Picture 59" descr="7"/>
          <p:cNvPicPr/>
          <p:nvPr/>
        </p:nvPicPr>
        <p:blipFill>
          <a:blip r:embed="rId5" cstate="print"/>
          <a:stretch/>
        </p:blipFill>
        <p:spPr>
          <a:xfrm>
            <a:off x="4990894" y="4513309"/>
            <a:ext cx="388440" cy="332640"/>
          </a:xfrm>
          <a:prstGeom prst="rect">
            <a:avLst/>
          </a:prstGeom>
          <a:ln w="9525">
            <a:noFill/>
          </a:ln>
        </p:spPr>
      </p:pic>
      <p:pic>
        <p:nvPicPr>
          <p:cNvPr id="169" name="Picture 59" descr="7"/>
          <p:cNvPicPr/>
          <p:nvPr/>
        </p:nvPicPr>
        <p:blipFill>
          <a:blip r:embed="rId5" cstate="print"/>
          <a:stretch/>
        </p:blipFill>
        <p:spPr>
          <a:xfrm>
            <a:off x="2300760" y="3192480"/>
            <a:ext cx="388440" cy="33264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638" y="3706561"/>
            <a:ext cx="6247962" cy="3153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190" y="908640"/>
            <a:ext cx="6239223" cy="2793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" y="3717725"/>
            <a:ext cx="5927058" cy="313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6856"/>
            <a:ext cx="5951190" cy="280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9" name="CustomShape 2"/>
          <p:cNvSpPr/>
          <p:nvPr/>
        </p:nvSpPr>
        <p:spPr>
          <a:xfrm>
            <a:off x="0" y="0"/>
            <a:ext cx="12189600" cy="908640"/>
          </a:xfrm>
          <a:prstGeom prst="rect">
            <a:avLst/>
          </a:prstGeom>
          <a:solidFill>
            <a:srgbClr val="254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ПРОГНОЗ ВЫПАДЕНИЯ ОСАДКОВ НА ТЕРРИТОРИИ</a:t>
            </a:r>
            <a:endParaRPr lang="ru-RU" sz="1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ОРЕНБУРГСКОЙ ОБЛАСТИ НА </a:t>
            </a:r>
            <a:r>
              <a:rPr lang="ru-RU" sz="1900" spc="-1" dirty="0" smtClean="0">
                <a:solidFill>
                  <a:srgbClr val="FFFFFF"/>
                </a:solidFill>
                <a:latin typeface="Arial"/>
                <a:ea typeface="DejaVu Sans"/>
              </a:rPr>
              <a:t>14.03.2026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191" name="Line 1"/>
          <p:cNvSpPr/>
          <p:nvPr/>
        </p:nvSpPr>
        <p:spPr>
          <a:xfrm flipH="1">
            <a:off x="5930478" y="883662"/>
            <a:ext cx="11160" cy="596880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2" name="Line 16"/>
          <p:cNvSpPr/>
          <p:nvPr/>
        </p:nvSpPr>
        <p:spPr>
          <a:xfrm flipV="1">
            <a:off x="0" y="3702600"/>
            <a:ext cx="12190320" cy="792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3" name="CustomShape 17"/>
          <p:cNvSpPr/>
          <p:nvPr/>
        </p:nvSpPr>
        <p:spPr>
          <a:xfrm>
            <a:off x="1973160" y="2624455"/>
            <a:ext cx="91044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4" name="CustomShape 18"/>
          <p:cNvSpPr/>
          <p:nvPr/>
        </p:nvSpPr>
        <p:spPr>
          <a:xfrm>
            <a:off x="4317300" y="2952674"/>
            <a:ext cx="6037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95" name="CustomShape 19"/>
          <p:cNvSpPr/>
          <p:nvPr/>
        </p:nvSpPr>
        <p:spPr>
          <a:xfrm>
            <a:off x="442544" y="1773881"/>
            <a:ext cx="8071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6" name="CustomShape 20"/>
          <p:cNvSpPr/>
          <p:nvPr/>
        </p:nvSpPr>
        <p:spPr>
          <a:xfrm>
            <a:off x="7967414" y="2664062"/>
            <a:ext cx="91044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7" name="CustomShape 21"/>
          <p:cNvSpPr/>
          <p:nvPr/>
        </p:nvSpPr>
        <p:spPr>
          <a:xfrm>
            <a:off x="10162845" y="3108253"/>
            <a:ext cx="6055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8" name="CustomShape 22"/>
          <p:cNvSpPr/>
          <p:nvPr/>
        </p:nvSpPr>
        <p:spPr>
          <a:xfrm>
            <a:off x="6487900" y="1773881"/>
            <a:ext cx="80856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9" name="CustomShape 23"/>
          <p:cNvSpPr/>
          <p:nvPr/>
        </p:nvSpPr>
        <p:spPr>
          <a:xfrm>
            <a:off x="1982010" y="5590682"/>
            <a:ext cx="90864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0" name="CustomShape 24"/>
          <p:cNvSpPr/>
          <p:nvPr/>
        </p:nvSpPr>
        <p:spPr>
          <a:xfrm>
            <a:off x="4029867" y="6270732"/>
            <a:ext cx="6055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1" name="CustomShape 25"/>
          <p:cNvSpPr/>
          <p:nvPr/>
        </p:nvSpPr>
        <p:spPr>
          <a:xfrm>
            <a:off x="442544" y="4860537"/>
            <a:ext cx="8071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2" name="CustomShape 26"/>
          <p:cNvSpPr/>
          <p:nvPr/>
        </p:nvSpPr>
        <p:spPr>
          <a:xfrm>
            <a:off x="8042400" y="5556730"/>
            <a:ext cx="90864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3" name="CustomShape 27"/>
          <p:cNvSpPr/>
          <p:nvPr/>
        </p:nvSpPr>
        <p:spPr>
          <a:xfrm>
            <a:off x="10353240" y="5978519"/>
            <a:ext cx="6055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4" name="CustomShape 28"/>
          <p:cNvSpPr/>
          <p:nvPr/>
        </p:nvSpPr>
        <p:spPr>
          <a:xfrm>
            <a:off x="2520632" y="1220715"/>
            <a:ext cx="8262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205" name="CustomShape 29"/>
          <p:cNvSpPr/>
          <p:nvPr/>
        </p:nvSpPr>
        <p:spPr>
          <a:xfrm>
            <a:off x="6383238" y="4612745"/>
            <a:ext cx="880568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6" name="CustomShape 30"/>
          <p:cNvSpPr/>
          <p:nvPr/>
        </p:nvSpPr>
        <p:spPr>
          <a:xfrm>
            <a:off x="1702800" y="378972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12.00 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7" name="CustomShape 31"/>
          <p:cNvSpPr/>
          <p:nvPr/>
        </p:nvSpPr>
        <p:spPr>
          <a:xfrm>
            <a:off x="7880760" y="96012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06.00 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8" name="CustomShape 32"/>
          <p:cNvSpPr/>
          <p:nvPr/>
        </p:nvSpPr>
        <p:spPr>
          <a:xfrm>
            <a:off x="1689120" y="906856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00.00 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9" name="CustomShape 33"/>
          <p:cNvSpPr/>
          <p:nvPr/>
        </p:nvSpPr>
        <p:spPr>
          <a:xfrm>
            <a:off x="8042400" y="3717724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18.00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endParaRPr lang="ru-RU" sz="1100" b="0" strike="noStrike" spc="-1" dirty="0">
              <a:latin typeface="Arial"/>
            </a:endParaRPr>
          </a:p>
        </p:txBody>
      </p:sp>
      <p:pic>
        <p:nvPicPr>
          <p:cNvPr id="210" name="Picture 3"/>
          <p:cNvPicPr/>
          <p:nvPr/>
        </p:nvPicPr>
        <p:blipFill>
          <a:blip r:embed="rId7" cstate="print"/>
          <a:srcRect l="81852" t="61862" r="16667" b="15010"/>
          <a:stretch/>
        </p:blipFill>
        <p:spPr>
          <a:xfrm>
            <a:off x="5791062" y="1889928"/>
            <a:ext cx="141840" cy="1797840"/>
          </a:xfrm>
          <a:prstGeom prst="rect">
            <a:avLst/>
          </a:prstGeom>
          <a:ln w="9525">
            <a:noFill/>
          </a:ln>
        </p:spPr>
      </p:pic>
      <p:pic>
        <p:nvPicPr>
          <p:cNvPr id="211" name="Picture 3"/>
          <p:cNvPicPr/>
          <p:nvPr/>
        </p:nvPicPr>
        <p:blipFill>
          <a:blip r:embed="rId7" cstate="print"/>
          <a:srcRect l="81852" t="61862" r="16667" b="15010"/>
          <a:stretch/>
        </p:blipFill>
        <p:spPr>
          <a:xfrm>
            <a:off x="12074046" y="1891338"/>
            <a:ext cx="141840" cy="1797840"/>
          </a:xfrm>
          <a:prstGeom prst="rect">
            <a:avLst/>
          </a:prstGeom>
          <a:ln w="9525">
            <a:noFill/>
          </a:ln>
        </p:spPr>
      </p:pic>
      <p:pic>
        <p:nvPicPr>
          <p:cNvPr id="212" name="Picture 3"/>
          <p:cNvPicPr/>
          <p:nvPr/>
        </p:nvPicPr>
        <p:blipFill>
          <a:blip r:embed="rId7" cstate="print"/>
          <a:srcRect l="81852" t="61862" r="16667" b="15010"/>
          <a:stretch/>
        </p:blipFill>
        <p:spPr>
          <a:xfrm>
            <a:off x="5809350" y="5060520"/>
            <a:ext cx="141840" cy="1797840"/>
          </a:xfrm>
          <a:prstGeom prst="rect">
            <a:avLst/>
          </a:prstGeom>
          <a:ln w="9525">
            <a:noFill/>
          </a:ln>
        </p:spPr>
      </p:pic>
      <p:pic>
        <p:nvPicPr>
          <p:cNvPr id="213" name="Picture 3"/>
          <p:cNvPicPr/>
          <p:nvPr/>
        </p:nvPicPr>
        <p:blipFill>
          <a:blip r:embed="rId7" cstate="print"/>
          <a:srcRect l="81852" t="61862" r="16667" b="15010"/>
          <a:stretch/>
        </p:blipFill>
        <p:spPr>
          <a:xfrm>
            <a:off x="12074046" y="5060520"/>
            <a:ext cx="141840" cy="1797840"/>
          </a:xfrm>
          <a:prstGeom prst="rect">
            <a:avLst/>
          </a:prstGeom>
          <a:ln w="9525">
            <a:noFill/>
          </a:ln>
        </p:spPr>
      </p:pic>
      <p:sp>
        <p:nvSpPr>
          <p:cNvPr id="216" name="CustomShape 56"/>
          <p:cNvSpPr/>
          <p:nvPr/>
        </p:nvSpPr>
        <p:spPr>
          <a:xfrm>
            <a:off x="6052578" y="4283823"/>
            <a:ext cx="66132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45" name="CustomShape 56"/>
          <p:cNvSpPr/>
          <p:nvPr/>
        </p:nvSpPr>
        <p:spPr>
          <a:xfrm>
            <a:off x="3420" y="1485582"/>
            <a:ext cx="66132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46" name="CustomShape 56"/>
          <p:cNvSpPr/>
          <p:nvPr/>
        </p:nvSpPr>
        <p:spPr>
          <a:xfrm>
            <a:off x="46440" y="4456263"/>
            <a:ext cx="66132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47" name="CustomShape 56"/>
          <p:cNvSpPr/>
          <p:nvPr/>
        </p:nvSpPr>
        <p:spPr>
          <a:xfrm>
            <a:off x="5993929" y="1026029"/>
            <a:ext cx="66132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51" name="CustomShape 28"/>
          <p:cNvSpPr/>
          <p:nvPr/>
        </p:nvSpPr>
        <p:spPr>
          <a:xfrm>
            <a:off x="8666032" y="4028069"/>
            <a:ext cx="8262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52" name="CustomShape 28"/>
          <p:cNvSpPr/>
          <p:nvPr/>
        </p:nvSpPr>
        <p:spPr>
          <a:xfrm>
            <a:off x="2470500" y="4077870"/>
            <a:ext cx="8262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53" name="CustomShape 28"/>
          <p:cNvSpPr/>
          <p:nvPr/>
        </p:nvSpPr>
        <p:spPr>
          <a:xfrm>
            <a:off x="8770140" y="1231926"/>
            <a:ext cx="8262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pic>
        <p:nvPicPr>
          <p:cNvPr id="39" name="Picture 6" descr="https://abali.ru/wp-content/uploads/2014/12/gerb_orenburgskoj_oblast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826" y="152695"/>
            <a:ext cx="68798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079" y="3717360"/>
            <a:ext cx="6210419" cy="314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701880"/>
            <a:ext cx="5951190" cy="315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190" y="890640"/>
            <a:ext cx="6227309" cy="2826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0640"/>
            <a:ext cx="5951190" cy="2811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7" name="CustomShape 2"/>
          <p:cNvSpPr/>
          <p:nvPr/>
        </p:nvSpPr>
        <p:spPr>
          <a:xfrm>
            <a:off x="0" y="0"/>
            <a:ext cx="12189600" cy="908640"/>
          </a:xfrm>
          <a:prstGeom prst="rect">
            <a:avLst/>
          </a:prstGeom>
          <a:solidFill>
            <a:srgbClr val="254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ПРОГНОЗ ВЕТРОВОЙ НАГРУЗКИ НА ТЕРРИТОРИИ</a:t>
            </a:r>
            <a:endParaRPr lang="ru-RU" sz="1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ОРЕНБУРГСКОЙ ОБЛАСТИ НА </a:t>
            </a:r>
            <a:r>
              <a:rPr lang="ru-RU" sz="1900" spc="-1" dirty="0" smtClean="0">
                <a:solidFill>
                  <a:srgbClr val="FFFFFF"/>
                </a:solidFill>
                <a:latin typeface="Arial"/>
                <a:ea typeface="DejaVu Sans"/>
              </a:rPr>
              <a:t>14.03.2026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218" name="CustomShape 15"/>
          <p:cNvSpPr/>
          <p:nvPr/>
        </p:nvSpPr>
        <p:spPr>
          <a:xfrm>
            <a:off x="15480" y="1577884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19" name="CustomShape 16"/>
          <p:cNvSpPr/>
          <p:nvPr/>
        </p:nvSpPr>
        <p:spPr>
          <a:xfrm>
            <a:off x="2358152" y="1271698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220" name="CustomShape 17"/>
          <p:cNvSpPr/>
          <p:nvPr/>
        </p:nvSpPr>
        <p:spPr>
          <a:xfrm>
            <a:off x="2113846" y="2574900"/>
            <a:ext cx="792054" cy="21399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1" name="CustomShape 18"/>
          <p:cNvSpPr/>
          <p:nvPr/>
        </p:nvSpPr>
        <p:spPr>
          <a:xfrm>
            <a:off x="3790950" y="2923222"/>
            <a:ext cx="4500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2" name="CustomShape 19"/>
          <p:cNvSpPr/>
          <p:nvPr/>
        </p:nvSpPr>
        <p:spPr>
          <a:xfrm rot="10800000" flipV="1">
            <a:off x="422201" y="1759012"/>
            <a:ext cx="711222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3" name="CustomShape 20"/>
          <p:cNvSpPr/>
          <p:nvPr/>
        </p:nvSpPr>
        <p:spPr>
          <a:xfrm>
            <a:off x="8224920" y="2712220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4" name="CustomShape 21"/>
          <p:cNvSpPr/>
          <p:nvPr/>
        </p:nvSpPr>
        <p:spPr>
          <a:xfrm>
            <a:off x="10383686" y="3018569"/>
            <a:ext cx="4500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225" name="CustomShape 22"/>
          <p:cNvSpPr/>
          <p:nvPr/>
        </p:nvSpPr>
        <p:spPr>
          <a:xfrm>
            <a:off x="6435180" y="1750154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6" name="CustomShape 23"/>
          <p:cNvSpPr/>
          <p:nvPr/>
        </p:nvSpPr>
        <p:spPr>
          <a:xfrm>
            <a:off x="2144728" y="5589408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7" name="CustomShape 24"/>
          <p:cNvSpPr/>
          <p:nvPr/>
        </p:nvSpPr>
        <p:spPr>
          <a:xfrm>
            <a:off x="4269100" y="6169741"/>
            <a:ext cx="4482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8" name="CustomShape 25"/>
          <p:cNvSpPr/>
          <p:nvPr/>
        </p:nvSpPr>
        <p:spPr>
          <a:xfrm>
            <a:off x="531143" y="4799074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9" name="CustomShape 26"/>
          <p:cNvSpPr/>
          <p:nvPr/>
        </p:nvSpPr>
        <p:spPr>
          <a:xfrm>
            <a:off x="8071473" y="5684556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30" name="CustomShape 27"/>
          <p:cNvSpPr/>
          <p:nvPr/>
        </p:nvSpPr>
        <p:spPr>
          <a:xfrm>
            <a:off x="10433638" y="6062721"/>
            <a:ext cx="4500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31" name="CustomShape 28"/>
          <p:cNvSpPr/>
          <p:nvPr/>
        </p:nvSpPr>
        <p:spPr>
          <a:xfrm>
            <a:off x="6603040" y="4692054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pic>
        <p:nvPicPr>
          <p:cNvPr id="232" name="Picture 7"/>
          <p:cNvPicPr/>
          <p:nvPr/>
        </p:nvPicPr>
        <p:blipFill>
          <a:blip r:embed="rId7" cstate="print"/>
          <a:srcRect l="81447" t="61855" r="16665" b="14310"/>
          <a:stretch/>
        </p:blipFill>
        <p:spPr>
          <a:xfrm>
            <a:off x="5663160" y="5276520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33" name="Picture 7"/>
          <p:cNvPicPr/>
          <p:nvPr/>
        </p:nvPicPr>
        <p:blipFill>
          <a:blip r:embed="rId7" cstate="print"/>
          <a:srcRect l="81447" t="61855" r="16665" b="14310"/>
          <a:stretch/>
        </p:blipFill>
        <p:spPr>
          <a:xfrm>
            <a:off x="5737680" y="2135160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34" name="Picture 7"/>
          <p:cNvPicPr/>
          <p:nvPr/>
        </p:nvPicPr>
        <p:blipFill>
          <a:blip r:embed="rId7" cstate="print"/>
          <a:srcRect l="81447" t="61855" r="16665" b="14310"/>
          <a:stretch/>
        </p:blipFill>
        <p:spPr>
          <a:xfrm>
            <a:off x="11976120" y="2133720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35" name="Picture 7"/>
          <p:cNvPicPr/>
          <p:nvPr/>
        </p:nvPicPr>
        <p:blipFill>
          <a:blip r:embed="rId7" cstate="print"/>
          <a:srcRect l="81447" t="61855" r="16665" b="14310"/>
          <a:stretch/>
        </p:blipFill>
        <p:spPr>
          <a:xfrm>
            <a:off x="11976120" y="5276520"/>
            <a:ext cx="213120" cy="1582200"/>
          </a:xfrm>
          <a:prstGeom prst="rect">
            <a:avLst/>
          </a:prstGeom>
          <a:ln w="9525">
            <a:noFill/>
          </a:ln>
        </p:spPr>
      </p:pic>
      <p:sp>
        <p:nvSpPr>
          <p:cNvPr id="238" name="Line 1"/>
          <p:cNvSpPr/>
          <p:nvPr/>
        </p:nvSpPr>
        <p:spPr>
          <a:xfrm flipH="1">
            <a:off x="5951160" y="890640"/>
            <a:ext cx="11160" cy="596880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9" name="Line 16"/>
          <p:cNvSpPr/>
          <p:nvPr/>
        </p:nvSpPr>
        <p:spPr>
          <a:xfrm flipV="1">
            <a:off x="-11461" y="3701880"/>
            <a:ext cx="12189960" cy="792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0" name="CustomShape 30"/>
          <p:cNvSpPr/>
          <p:nvPr/>
        </p:nvSpPr>
        <p:spPr>
          <a:xfrm>
            <a:off x="1702718" y="3769564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12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(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41" name="CustomShape 31"/>
          <p:cNvSpPr/>
          <p:nvPr/>
        </p:nvSpPr>
        <p:spPr>
          <a:xfrm>
            <a:off x="7692326" y="98136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06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42" name="CustomShape 32"/>
          <p:cNvSpPr/>
          <p:nvPr/>
        </p:nvSpPr>
        <p:spPr>
          <a:xfrm>
            <a:off x="1630710" y="92952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00.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43" name="CustomShape 33"/>
          <p:cNvSpPr/>
          <p:nvPr/>
        </p:nvSpPr>
        <p:spPr>
          <a:xfrm>
            <a:off x="7790040" y="380678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18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44" name="CustomShape 15"/>
          <p:cNvSpPr/>
          <p:nvPr/>
        </p:nvSpPr>
        <p:spPr>
          <a:xfrm>
            <a:off x="6026040" y="1584363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5" name="CustomShape 16"/>
          <p:cNvSpPr/>
          <p:nvPr/>
        </p:nvSpPr>
        <p:spPr>
          <a:xfrm>
            <a:off x="8903520" y="1197724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6" name="CustomShape 15"/>
          <p:cNvSpPr/>
          <p:nvPr/>
        </p:nvSpPr>
        <p:spPr>
          <a:xfrm>
            <a:off x="15480" y="4443123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7" name="CustomShape 16"/>
          <p:cNvSpPr/>
          <p:nvPr/>
        </p:nvSpPr>
        <p:spPr>
          <a:xfrm>
            <a:off x="2667960" y="4046764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8" name="CustomShape 15"/>
          <p:cNvSpPr/>
          <p:nvPr/>
        </p:nvSpPr>
        <p:spPr>
          <a:xfrm>
            <a:off x="5968080" y="4529523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9" name="CustomShape 16"/>
          <p:cNvSpPr/>
          <p:nvPr/>
        </p:nvSpPr>
        <p:spPr>
          <a:xfrm>
            <a:off x="9065520" y="4060804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pic>
        <p:nvPicPr>
          <p:cNvPr id="39" name="Picture 6" descr="https://abali.ru/wp-content/uploads/2014/12/gerb_orenburgskoj_oblast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826" y="152695"/>
            <a:ext cx="68798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799" y="3672604"/>
            <a:ext cx="6240960" cy="319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61" y="3672605"/>
            <a:ext cx="5949360" cy="318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359" y="909364"/>
            <a:ext cx="6241053" cy="276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9364"/>
            <a:ext cx="5940799" cy="278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8" name="CustomShape 2"/>
          <p:cNvSpPr/>
          <p:nvPr/>
        </p:nvSpPr>
        <p:spPr>
          <a:xfrm>
            <a:off x="0" y="0"/>
            <a:ext cx="12189600" cy="908640"/>
          </a:xfrm>
          <a:prstGeom prst="rect">
            <a:avLst/>
          </a:prstGeom>
          <a:solidFill>
            <a:srgbClr val="254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ПРОГНОЗ ТЕМПЕРАТУРНОГО ФОНА НА ТЕРРИТОРИИ</a:t>
            </a:r>
            <a:endParaRPr lang="ru-RU" sz="1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ОРЕНБУРГСКОЙ  ОБЛАСТИ НА </a:t>
            </a:r>
            <a:r>
              <a:rPr lang="ru-RU" sz="1900" spc="-1" dirty="0" smtClean="0">
                <a:solidFill>
                  <a:srgbClr val="FFFFFF"/>
                </a:solidFill>
                <a:latin typeface="Arial"/>
                <a:ea typeface="DejaVu Sans"/>
              </a:rPr>
              <a:t>14.03.2026</a:t>
            </a:r>
            <a:endParaRPr lang="ru-RU" sz="1900" b="0" strike="noStrike" spc="-1" dirty="0">
              <a:latin typeface="Arial"/>
            </a:endParaRPr>
          </a:p>
        </p:txBody>
      </p:sp>
      <p:grpSp>
        <p:nvGrpSpPr>
          <p:cNvPr id="259" name="Group 2"/>
          <p:cNvGrpSpPr/>
          <p:nvPr/>
        </p:nvGrpSpPr>
        <p:grpSpPr>
          <a:xfrm>
            <a:off x="-44201" y="908640"/>
            <a:ext cx="12225960" cy="5912640"/>
            <a:chOff x="-35640" y="936000"/>
            <a:chExt cx="12225960" cy="5950080"/>
          </a:xfrm>
        </p:grpSpPr>
        <p:sp>
          <p:nvSpPr>
            <p:cNvPr id="260" name="Line 3"/>
            <p:cNvSpPr/>
            <p:nvPr/>
          </p:nvSpPr>
          <p:spPr>
            <a:xfrm flipH="1">
              <a:off x="5950440" y="936000"/>
              <a:ext cx="720" cy="5950080"/>
            </a:xfrm>
            <a:prstGeom prst="line">
              <a:avLst/>
            </a:prstGeom>
            <a:ln w="255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1" name="CustomShape 4"/>
            <p:cNvSpPr/>
            <p:nvPr/>
          </p:nvSpPr>
          <p:spPr>
            <a:xfrm>
              <a:off x="190440" y="3312360"/>
              <a:ext cx="150804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Республика Казахстан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2" name="CustomShape 5"/>
            <p:cNvSpPr/>
            <p:nvPr/>
          </p:nvSpPr>
          <p:spPr>
            <a:xfrm>
              <a:off x="-35640" y="4556520"/>
              <a:ext cx="85248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Самара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3" name="CustomShape 6"/>
            <p:cNvSpPr/>
            <p:nvPr/>
          </p:nvSpPr>
          <p:spPr>
            <a:xfrm>
              <a:off x="2614680" y="4233960"/>
              <a:ext cx="67932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Уфа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4" name="CustomShape 7"/>
            <p:cNvSpPr/>
            <p:nvPr/>
          </p:nvSpPr>
          <p:spPr>
            <a:xfrm>
              <a:off x="334440" y="6336720"/>
              <a:ext cx="135864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Республика Казахстан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5" name="CustomShape 8"/>
            <p:cNvSpPr/>
            <p:nvPr/>
          </p:nvSpPr>
          <p:spPr>
            <a:xfrm>
              <a:off x="8775225" y="4193458"/>
              <a:ext cx="68940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Уфа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6" name="CustomShape 9"/>
            <p:cNvSpPr/>
            <p:nvPr/>
          </p:nvSpPr>
          <p:spPr>
            <a:xfrm>
              <a:off x="6031731" y="6346076"/>
              <a:ext cx="162468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 dirty="0">
                  <a:solidFill>
                    <a:srgbClr val="FFFFFF"/>
                  </a:solidFill>
                  <a:latin typeface="Times New Roman"/>
                  <a:ea typeface="DejaVu Sans"/>
                </a:rPr>
                <a:t>Республика Казахстан</a:t>
              </a:r>
              <a:endParaRPr lang="ru-RU" sz="700" b="0" strike="noStrike" spc="-1" dirty="0">
                <a:latin typeface="Arial"/>
              </a:endParaRPr>
            </a:p>
          </p:txBody>
        </p:sp>
        <p:sp>
          <p:nvSpPr>
            <p:cNvPr id="267" name="CustomShape 10"/>
            <p:cNvSpPr/>
            <p:nvPr/>
          </p:nvSpPr>
          <p:spPr>
            <a:xfrm>
              <a:off x="6167160" y="3312360"/>
              <a:ext cx="159804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Республика Казахстан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8" name="CustomShape 11"/>
            <p:cNvSpPr/>
            <p:nvPr/>
          </p:nvSpPr>
          <p:spPr>
            <a:xfrm>
              <a:off x="8321805" y="1258635"/>
              <a:ext cx="79812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Уфа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9" name="Line 12"/>
            <p:cNvSpPr/>
            <p:nvPr/>
          </p:nvSpPr>
          <p:spPr>
            <a:xfrm>
              <a:off x="0" y="3717466"/>
              <a:ext cx="12190320" cy="360"/>
            </a:xfrm>
            <a:prstGeom prst="line">
              <a:avLst/>
            </a:prstGeom>
            <a:ln w="255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0" name="CustomShape 13"/>
            <p:cNvSpPr/>
            <p:nvPr/>
          </p:nvSpPr>
          <p:spPr>
            <a:xfrm>
              <a:off x="5949360" y="1531293"/>
              <a:ext cx="71028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 dirty="0">
                  <a:solidFill>
                    <a:srgbClr val="FFFFFF"/>
                  </a:solidFill>
                  <a:latin typeface="Times New Roman"/>
                  <a:ea typeface="DejaVu Sans"/>
                </a:rPr>
                <a:t>Самара</a:t>
              </a:r>
              <a:endParaRPr lang="ru-RU" sz="700" b="0" strike="noStrike" spc="-1" dirty="0">
                <a:latin typeface="Arial"/>
              </a:endParaRPr>
            </a:p>
          </p:txBody>
        </p:sp>
      </p:grpSp>
      <p:sp>
        <p:nvSpPr>
          <p:cNvPr id="271" name="CustomShape 15"/>
          <p:cNvSpPr/>
          <p:nvPr/>
        </p:nvSpPr>
        <p:spPr>
          <a:xfrm>
            <a:off x="-20700" y="1413112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272" name="CustomShape 16"/>
          <p:cNvSpPr/>
          <p:nvPr/>
        </p:nvSpPr>
        <p:spPr>
          <a:xfrm>
            <a:off x="2110470" y="1244824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73" name="CustomShape 17"/>
          <p:cNvSpPr/>
          <p:nvPr/>
        </p:nvSpPr>
        <p:spPr>
          <a:xfrm>
            <a:off x="2123070" y="2583816"/>
            <a:ext cx="6768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74" name="CustomShape 18"/>
          <p:cNvSpPr/>
          <p:nvPr/>
        </p:nvSpPr>
        <p:spPr>
          <a:xfrm>
            <a:off x="4276901" y="2886029"/>
            <a:ext cx="4482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75" name="CustomShape 19"/>
          <p:cNvSpPr/>
          <p:nvPr/>
        </p:nvSpPr>
        <p:spPr>
          <a:xfrm rot="10800000" flipV="1">
            <a:off x="663709" y="1757795"/>
            <a:ext cx="792574" cy="21399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276" name="CustomShape 20"/>
          <p:cNvSpPr/>
          <p:nvPr/>
        </p:nvSpPr>
        <p:spPr>
          <a:xfrm>
            <a:off x="8079045" y="2583816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77" name="CustomShape 21"/>
          <p:cNvSpPr/>
          <p:nvPr/>
        </p:nvSpPr>
        <p:spPr>
          <a:xfrm>
            <a:off x="10590353" y="2905874"/>
            <a:ext cx="4500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78" name="CustomShape 22"/>
          <p:cNvSpPr/>
          <p:nvPr/>
        </p:nvSpPr>
        <p:spPr>
          <a:xfrm>
            <a:off x="6819426" y="1663739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279" name="CustomShape 23"/>
          <p:cNvSpPr/>
          <p:nvPr/>
        </p:nvSpPr>
        <p:spPr>
          <a:xfrm>
            <a:off x="2062758" y="5627134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0" name="CustomShape 24"/>
          <p:cNvSpPr/>
          <p:nvPr/>
        </p:nvSpPr>
        <p:spPr>
          <a:xfrm>
            <a:off x="4257660" y="6050618"/>
            <a:ext cx="4482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1" name="CustomShape 25"/>
          <p:cNvSpPr/>
          <p:nvPr/>
        </p:nvSpPr>
        <p:spPr>
          <a:xfrm>
            <a:off x="816822" y="4725597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2" name="CustomShape 26"/>
          <p:cNvSpPr/>
          <p:nvPr/>
        </p:nvSpPr>
        <p:spPr>
          <a:xfrm>
            <a:off x="8401801" y="5627002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3" name="CustomShape 27"/>
          <p:cNvSpPr/>
          <p:nvPr/>
        </p:nvSpPr>
        <p:spPr>
          <a:xfrm>
            <a:off x="10487694" y="5947561"/>
            <a:ext cx="4482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4" name="CustomShape 28"/>
          <p:cNvSpPr/>
          <p:nvPr/>
        </p:nvSpPr>
        <p:spPr>
          <a:xfrm>
            <a:off x="6912720" y="4641734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5" name="CustomShape 30"/>
          <p:cNvSpPr/>
          <p:nvPr/>
        </p:nvSpPr>
        <p:spPr>
          <a:xfrm>
            <a:off x="1699200" y="389232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12.00 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86" name="CustomShape 31"/>
          <p:cNvSpPr/>
          <p:nvPr/>
        </p:nvSpPr>
        <p:spPr>
          <a:xfrm>
            <a:off x="7895520" y="94608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06.00 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87" name="CustomShape 32"/>
          <p:cNvSpPr/>
          <p:nvPr/>
        </p:nvSpPr>
        <p:spPr>
          <a:xfrm>
            <a:off x="1674000" y="909364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00.00 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88" name="CustomShape 33"/>
          <p:cNvSpPr/>
          <p:nvPr/>
        </p:nvSpPr>
        <p:spPr>
          <a:xfrm>
            <a:off x="7622221" y="3874397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18.00 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14.03.2026</a:t>
            </a:r>
            <a:endParaRPr lang="ru-RU" sz="1100" b="0" strike="noStrike" spc="-1" dirty="0">
              <a:latin typeface="Arial"/>
            </a:endParaRPr>
          </a:p>
        </p:txBody>
      </p:sp>
      <p:pic>
        <p:nvPicPr>
          <p:cNvPr id="289" name="Picture 7"/>
          <p:cNvPicPr/>
          <p:nvPr/>
        </p:nvPicPr>
        <p:blipFill>
          <a:blip r:embed="rId7" cstate="print"/>
          <a:srcRect l="81447" t="61855" r="16665" b="14310"/>
          <a:stretch/>
        </p:blipFill>
        <p:spPr>
          <a:xfrm>
            <a:off x="5736240" y="5276520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90" name="Picture 7"/>
          <p:cNvPicPr/>
          <p:nvPr/>
        </p:nvPicPr>
        <p:blipFill>
          <a:blip r:embed="rId7" cstate="print"/>
          <a:srcRect l="81447" t="61855" r="16665" b="14310"/>
          <a:stretch/>
        </p:blipFill>
        <p:spPr>
          <a:xfrm>
            <a:off x="5663158" y="2112778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91" name="Picture 7"/>
          <p:cNvPicPr/>
          <p:nvPr/>
        </p:nvPicPr>
        <p:blipFill>
          <a:blip r:embed="rId7" cstate="print"/>
          <a:srcRect l="81447" t="61855" r="16665" b="14310"/>
          <a:stretch/>
        </p:blipFill>
        <p:spPr>
          <a:xfrm>
            <a:off x="11976120" y="2113776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92" name="Picture 7"/>
          <p:cNvPicPr/>
          <p:nvPr/>
        </p:nvPicPr>
        <p:blipFill>
          <a:blip r:embed="rId7" cstate="print"/>
          <a:srcRect l="81447" t="61855" r="16665" b="14310"/>
          <a:stretch/>
        </p:blipFill>
        <p:spPr>
          <a:xfrm>
            <a:off x="11976120" y="5276520"/>
            <a:ext cx="213120" cy="1582200"/>
          </a:xfrm>
          <a:prstGeom prst="rect">
            <a:avLst/>
          </a:prstGeom>
          <a:ln w="9525">
            <a:noFill/>
          </a:ln>
        </p:spPr>
      </p:pic>
      <p:sp>
        <p:nvSpPr>
          <p:cNvPr id="295" name="CustomShape 13"/>
          <p:cNvSpPr/>
          <p:nvPr/>
        </p:nvSpPr>
        <p:spPr>
          <a:xfrm>
            <a:off x="5986800" y="4552924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pic>
        <p:nvPicPr>
          <p:cNvPr id="44" name="Picture 6" descr="https://abali.ru/wp-content/uploads/2014/12/gerb_orenburgskoj_oblast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826" y="152695"/>
            <a:ext cx="68798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673445</TotalTime>
  <Words>381</Words>
  <Application>Microsoft Office PowerPoint</Application>
  <PresentationFormat>Произвольный</PresentationFormat>
  <Paragraphs>134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ARM3</cp:lastModifiedBy>
  <cp:revision>3952</cp:revision>
  <cp:lastPrinted>2020-10-29T20:01:36Z</cp:lastPrinted>
  <dcterms:created xsi:type="dcterms:W3CDTF">2014-09-08T13:21:12Z</dcterms:created>
  <dcterms:modified xsi:type="dcterms:W3CDTF">2026-03-13T09:35:40Z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6</vt:i4>
  </property>
  <property fmtid="{D5CDD505-2E9C-101B-9397-08002B2CF9AE}" pid="3" name="PresentationFormat">
    <vt:lpwstr>Произвольный</vt:lpwstr>
  </property>
  <property fmtid="{D5CDD505-2E9C-101B-9397-08002B2CF9AE}" pid="4" name="Slides">
    <vt:i4>6</vt:i4>
  </property>
</Properties>
</file>